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1" r:id="rId3"/>
    <p:sldMasterId id="2147483682" r:id="rId4"/>
  </p:sldMasterIdLst>
  <p:notesMasterIdLst>
    <p:notesMasterId r:id="rId31"/>
  </p:notesMasterIdLst>
  <p:handoutMasterIdLst>
    <p:handoutMasterId r:id="rId32"/>
  </p:handoutMasterIdLst>
  <p:sldIdLst>
    <p:sldId id="260" r:id="rId5"/>
    <p:sldId id="272" r:id="rId6"/>
    <p:sldId id="258" r:id="rId7"/>
    <p:sldId id="261" r:id="rId8"/>
    <p:sldId id="259" r:id="rId9"/>
    <p:sldId id="262" r:id="rId10"/>
    <p:sldId id="268" r:id="rId11"/>
    <p:sldId id="270" r:id="rId12"/>
    <p:sldId id="269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450" y="60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FCD6FFE-3E86-43B2-AB33-FFD8C6426BD0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>
                <a:latin typeface="Arial" panose="020B0604020202020204" pitchFamily="34" charset="0"/>
              </a:rPr>
              <a:t>‹#›</a:t>
            </a:fld>
            <a:endParaRPr lang="ru-RU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5" name="Picture 4"/>
          <p:cNvPicPr>
            <a:picLocks noChangeAspect="1"/>
          </p:cNvPicPr>
          <p:nvPr/>
        </p:nvPicPr>
        <p:blipFill>
          <a:blip r:embed="rId2"/>
          <a:srcRect r="71169"/>
          <a:stretch>
            <a:fillRect/>
          </a:stretch>
        </p:blipFill>
        <p:spPr>
          <a:xfrm>
            <a:off x="10047629" y="260350"/>
            <a:ext cx="1729740" cy="8045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/>
          <a:srcRect r="73174"/>
          <a:stretch>
            <a:fillRect/>
          </a:stretch>
        </p:blipFill>
        <p:spPr>
          <a:xfrm>
            <a:off x="452120" y="0"/>
            <a:ext cx="3514238" cy="14204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Текстовое поле 6"/>
          <p:cNvSpPr txBox="1"/>
          <p:nvPr/>
        </p:nvSpPr>
        <p:spPr>
          <a:xfrm>
            <a:off x="4367530" y="836930"/>
            <a:ext cx="4572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 sz="4000" dirty="0" err="1">
                <a:solidFill>
                  <a:schemeClr val="accent2">
                    <a:lumMod val="75000"/>
                  </a:schemeClr>
                </a:solidFill>
                <a:sym typeface="+mn-ea"/>
              </a:rPr>
              <a:t>вебинар</a:t>
            </a:r>
            <a:r>
              <a:rPr lang="ru-RU" altLang="en-US" sz="4000" dirty="0">
                <a:solidFill>
                  <a:schemeClr val="accent2">
                    <a:lumMod val="75000"/>
                  </a:schemeClr>
                </a:solidFill>
                <a:sym typeface="+mn-ea"/>
              </a:rPr>
              <a:t> </a:t>
            </a:r>
            <a:r>
              <a:rPr lang="ru-RU" altLang="en-US" sz="4000" dirty="0" smtClean="0">
                <a:solidFill>
                  <a:schemeClr val="accent2">
                    <a:lumMod val="75000"/>
                  </a:schemeClr>
                </a:solidFill>
                <a:sym typeface="+mn-ea"/>
              </a:rPr>
              <a:t>14.07.2025</a:t>
            </a:r>
            <a:endParaRPr lang="ru-RU" altLang="en-US" sz="4000" dirty="0">
              <a:solidFill>
                <a:schemeClr val="accent2">
                  <a:lumMod val="75000"/>
                </a:schemeClr>
              </a:solidFill>
              <a:sym typeface="+mn-ea"/>
            </a:endParaRPr>
          </a:p>
        </p:txBody>
      </p:sp>
      <p:sp>
        <p:nvSpPr>
          <p:cNvPr id="4" name="Замещающее содержимое 2"/>
          <p:cNvSpPr>
            <a:spLocks noGrp="1"/>
          </p:cNvSpPr>
          <p:nvPr/>
        </p:nvSpPr>
        <p:spPr>
          <a:xfrm>
            <a:off x="452120" y="1534160"/>
            <a:ext cx="11406505" cy="5796915"/>
          </a:xfrm>
          <a:prstGeom prst="rect">
            <a:avLst/>
          </a:prstGeom>
          <a:solidFill>
            <a:srgbClr val="333399"/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ea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endParaRPr lang="en-US" altLang="ru-RU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ru-RU" dirty="0"/>
              <a:t> </a:t>
            </a:r>
            <a:r>
              <a:rPr lang="ru-RU" altLang="en-US" dirty="0">
                <a:solidFill>
                  <a:srgbClr val="33CC33"/>
                </a:solidFill>
              </a:rPr>
              <a:t>«</a:t>
            </a:r>
            <a:r>
              <a:rPr lang="en-US" altLang="en-US" sz="4400" dirty="0" err="1">
                <a:solidFill>
                  <a:srgbClr val="33CC33"/>
                </a:solidFill>
              </a:rPr>
              <a:t>Планирование</a:t>
            </a:r>
            <a:r>
              <a:rPr lang="en-US" altLang="ru-RU" sz="4400" dirty="0">
                <a:solidFill>
                  <a:srgbClr val="33CC33"/>
                </a:solidFill>
              </a:rPr>
              <a:t> </a:t>
            </a:r>
            <a:r>
              <a:rPr lang="ru-RU" altLang="en-US" sz="4400" dirty="0">
                <a:solidFill>
                  <a:srgbClr val="33CC33"/>
                </a:solidFill>
              </a:rPr>
              <a:t>успеха и </a:t>
            </a:r>
            <a:r>
              <a:rPr lang="ru-RU" altLang="en-US" sz="4400" dirty="0" smtClean="0">
                <a:solidFill>
                  <a:srgbClr val="33CC33"/>
                </a:solidFill>
              </a:rPr>
              <a:t>работа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altLang="en-US" sz="4400" dirty="0" smtClean="0">
                <a:solidFill>
                  <a:srgbClr val="33CC33"/>
                </a:solidFill>
              </a:rPr>
              <a:t>с </a:t>
            </a:r>
            <a:r>
              <a:rPr lang="ru-RU" altLang="en-US" sz="4400" dirty="0">
                <a:solidFill>
                  <a:srgbClr val="33CC33"/>
                </a:solidFill>
              </a:rPr>
              <a:t>рисками при </a:t>
            </a:r>
            <a:r>
              <a:rPr lang="ru-RU" altLang="en-US" sz="4400" dirty="0" smtClean="0">
                <a:solidFill>
                  <a:srgbClr val="33CC33"/>
                </a:solidFill>
              </a:rPr>
              <a:t>планировании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altLang="en-US" sz="4400" dirty="0" smtClean="0">
                <a:solidFill>
                  <a:srgbClr val="33CC33"/>
                </a:solidFill>
              </a:rPr>
              <a:t>и </a:t>
            </a:r>
            <a:r>
              <a:rPr lang="ru-RU" altLang="en-US" sz="4400" dirty="0">
                <a:solidFill>
                  <a:srgbClr val="33CC33"/>
                </a:solidFill>
              </a:rPr>
              <a:t>реализации добровольческих </a:t>
            </a:r>
            <a:r>
              <a:rPr lang="ru-RU" altLang="en-US" sz="4400" dirty="0" smtClean="0">
                <a:solidFill>
                  <a:srgbClr val="33CC33"/>
                </a:solidFill>
              </a:rPr>
              <a:t>проектов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altLang="en-US" sz="4400" dirty="0" smtClean="0">
                <a:solidFill>
                  <a:srgbClr val="33CC33"/>
                </a:solidFill>
              </a:rPr>
              <a:t>и </a:t>
            </a:r>
            <a:r>
              <a:rPr lang="ru-RU" altLang="en-US" sz="4400" dirty="0">
                <a:solidFill>
                  <a:srgbClr val="33CC33"/>
                </a:solidFill>
              </a:rPr>
              <a:t>гражданских инициатив»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altLang="ru-RU" sz="4400" dirty="0">
                <a:solidFill>
                  <a:srgbClr val="33CC33"/>
                </a:solidFill>
              </a:rPr>
              <a:t> </a:t>
            </a:r>
            <a:endParaRPr lang="ru-RU" altLang="en-US" sz="4400" dirty="0">
              <a:solidFill>
                <a:srgbClr val="33CC33"/>
              </a:solidFill>
            </a:endParaRPr>
          </a:p>
          <a:p>
            <a:pPr marL="0" indent="0" algn="ctr">
              <a:buNone/>
            </a:pPr>
            <a:r>
              <a:rPr lang="en-US" altLang="en-US" dirty="0" err="1">
                <a:solidFill>
                  <a:srgbClr val="FFC000"/>
                </a:solidFill>
              </a:rPr>
              <a:t>Будущее</a:t>
            </a:r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en-US" altLang="en-US" dirty="0" err="1">
                <a:solidFill>
                  <a:srgbClr val="FFC000"/>
                </a:solidFill>
              </a:rPr>
              <a:t>своими</a:t>
            </a:r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en-US" altLang="en-US" dirty="0" err="1">
                <a:solidFill>
                  <a:srgbClr val="FFC000"/>
                </a:solidFill>
              </a:rPr>
              <a:t>руками</a:t>
            </a:r>
            <a:r>
              <a:rPr lang="en-US" altLang="ru-RU" dirty="0">
                <a:solidFill>
                  <a:srgbClr val="FFC000"/>
                </a:solidFill>
              </a:rPr>
              <a:t>: </a:t>
            </a:r>
            <a:r>
              <a:rPr lang="en-US" altLang="en-US" dirty="0" err="1">
                <a:solidFill>
                  <a:srgbClr val="FFC000"/>
                </a:solidFill>
              </a:rPr>
              <a:t>расширяем</a:t>
            </a:r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en-US" altLang="en-US" dirty="0" err="1">
                <a:solidFill>
                  <a:srgbClr val="FFC000"/>
                </a:solidFill>
              </a:rPr>
              <a:t>возможности</a:t>
            </a:r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en-US" altLang="en-US" dirty="0" err="1">
                <a:solidFill>
                  <a:srgbClr val="FFC000"/>
                </a:solidFill>
              </a:rPr>
              <a:t>для</a:t>
            </a:r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en-US" altLang="en-US" dirty="0" err="1">
                <a:solidFill>
                  <a:srgbClr val="FFC000"/>
                </a:solidFill>
              </a:rPr>
              <a:t>гражданских</a:t>
            </a:r>
            <a:r>
              <a:rPr lang="en-US" altLang="ru-RU" dirty="0">
                <a:solidFill>
                  <a:srgbClr val="FFC000"/>
                </a:solidFill>
              </a:rPr>
              <a:t> </a:t>
            </a:r>
            <a:r>
              <a:rPr lang="en-US" altLang="en-US" dirty="0" err="1">
                <a:solidFill>
                  <a:srgbClr val="FFC000"/>
                </a:solidFill>
              </a:rPr>
              <a:t>инициатив</a:t>
            </a:r>
            <a:endParaRPr lang="en-US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9980" y="190500"/>
            <a:ext cx="10972800" cy="582613"/>
          </a:xfrm>
        </p:spPr>
        <p:txBody>
          <a:bodyPr/>
          <a:lstStyle/>
          <a:p>
            <a:r>
              <a:rPr lang="ru-RU" altLang="en-US" sz="3200" dirty="0"/>
              <a:t>В </a:t>
            </a:r>
            <a:r>
              <a:rPr lang="ru-RU" altLang="en-US" sz="3200" dirty="0" smtClean="0"/>
              <a:t>чём </a:t>
            </a:r>
            <a:r>
              <a:rPr lang="ru-RU" altLang="en-US" sz="3200" dirty="0"/>
              <a:t>отличие </a:t>
            </a:r>
            <a:r>
              <a:rPr lang="ru-RU" altLang="en-US" sz="3200" dirty="0" err="1" smtClean="0"/>
              <a:t>планировния</a:t>
            </a:r>
            <a:r>
              <a:rPr lang="ru-RU" altLang="en-US" sz="3200" dirty="0" smtClean="0"/>
              <a:t> </a:t>
            </a:r>
            <a:r>
              <a:rPr lang="ru-RU" altLang="en-US" sz="3200" dirty="0"/>
              <a:t>результатов и успеха?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174750"/>
            <a:ext cx="11247120" cy="5356225"/>
          </a:xfrm>
        </p:spPr>
        <p:txBody>
          <a:bodyPr/>
          <a:lstStyle/>
          <a:p>
            <a:r>
              <a:rPr lang="ru-RU" altLang="en-US" dirty="0">
                <a:solidFill>
                  <a:srgbClr val="C00000"/>
                </a:solidFill>
              </a:rPr>
              <a:t>Планируя </a:t>
            </a:r>
            <a:r>
              <a:rPr lang="ru-RU" altLang="en-US" dirty="0" smtClean="0">
                <a:solidFill>
                  <a:srgbClr val="C00000"/>
                </a:solidFill>
              </a:rPr>
              <a:t>результат, </a:t>
            </a:r>
            <a:r>
              <a:rPr lang="ru-RU" altLang="en-US" dirty="0">
                <a:solidFill>
                  <a:srgbClr val="C00000"/>
                </a:solidFill>
              </a:rPr>
              <a:t>мы планируем </a:t>
            </a:r>
            <a:r>
              <a:rPr lang="ru-RU" altLang="en-US" dirty="0" smtClean="0">
                <a:solidFill>
                  <a:srgbClr val="C00000"/>
                </a:solidFill>
              </a:rPr>
              <a:t>только </a:t>
            </a:r>
            <a:r>
              <a:rPr lang="ru-RU" altLang="en-US" dirty="0">
                <a:solidFill>
                  <a:srgbClr val="C00000"/>
                </a:solidFill>
              </a:rPr>
              <a:t>позитивные </a:t>
            </a:r>
            <a:r>
              <a:rPr lang="ru-RU" altLang="en-US" dirty="0" smtClean="0">
                <a:solidFill>
                  <a:srgbClr val="C00000"/>
                </a:solidFill>
              </a:rPr>
              <a:t>изменения, </a:t>
            </a:r>
            <a:r>
              <a:rPr lang="ru-RU" altLang="en-US" dirty="0">
                <a:solidFill>
                  <a:srgbClr val="C00000"/>
                </a:solidFill>
              </a:rPr>
              <a:t>связанные с целевой группой.</a:t>
            </a:r>
          </a:p>
          <a:p>
            <a:endParaRPr lang="ru-RU" altLang="en-US" dirty="0">
              <a:solidFill>
                <a:srgbClr val="C00000"/>
              </a:solidFill>
            </a:endParaRP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Ни в одном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проекте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бывают исключения, но они лишь подтверждают правило, мы не планируем позитивных изменений/успеха по отношению к себе/своей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команде/партнёрам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altLang="en-US" dirty="0">
                <a:solidFill>
                  <a:srgbClr val="C00000"/>
                </a:solidFill>
              </a:rPr>
              <a:t>А это крайне необходимо для нашей стабильности, развития и поддержания энергии/энтузиазма!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bg1"/>
                </a:solidFill>
                <a:sym typeface="+mn-ea"/>
              </a:rPr>
              <a:t>успех для вашей команды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 dirty="0">
                <a:solidFill>
                  <a:srgbClr val="C00000"/>
                </a:solidFill>
              </a:rPr>
              <a:t>Самое очевидное: команда реализовала </a:t>
            </a:r>
            <a:r>
              <a:rPr lang="ru-RU" altLang="en-US" dirty="0" smtClean="0">
                <a:solidFill>
                  <a:srgbClr val="C00000"/>
                </a:solidFill>
              </a:rPr>
              <a:t>всё </a:t>
            </a:r>
            <a:r>
              <a:rPr lang="ru-RU" altLang="en-US" dirty="0">
                <a:solidFill>
                  <a:srgbClr val="C00000"/>
                </a:solidFill>
              </a:rPr>
              <a:t>намеченное!   </a:t>
            </a:r>
            <a:r>
              <a:rPr lang="ru-RU" altLang="en-US" dirty="0" smtClean="0">
                <a:solidFill>
                  <a:srgbClr val="C00000"/>
                </a:solidFill>
              </a:rPr>
              <a:t>  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А если нет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?      </a:t>
            </a:r>
            <a:r>
              <a:rPr lang="ru-RU" altLang="en-US" dirty="0">
                <a:solidFill>
                  <a:srgbClr val="C00000"/>
                </a:solidFill>
              </a:rPr>
              <a:t>Праздновать нечего?</a:t>
            </a:r>
          </a:p>
          <a:p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Небольшие успехи есть даже в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случае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не совсем удачного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проекта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или мероприятия!</a:t>
            </a:r>
          </a:p>
          <a:p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altLang="en-US" dirty="0">
                <a:solidFill>
                  <a:srgbClr val="C00000"/>
                </a:solidFill>
              </a:rPr>
              <a:t>Например: команда смогла </a:t>
            </a:r>
            <a:r>
              <a:rPr lang="ru-RU" altLang="en-US" dirty="0" smtClean="0">
                <a:solidFill>
                  <a:srgbClr val="C00000"/>
                </a:solidFill>
              </a:rPr>
              <a:t>преодолеть </a:t>
            </a:r>
            <a:r>
              <a:rPr lang="ru-RU" altLang="en-US" dirty="0">
                <a:solidFill>
                  <a:srgbClr val="C00000"/>
                </a:solidFill>
              </a:rPr>
              <a:t>все </a:t>
            </a:r>
            <a:r>
              <a:rPr lang="ru-RU" altLang="en-US" dirty="0" smtClean="0">
                <a:solidFill>
                  <a:srgbClr val="C00000"/>
                </a:solidFill>
              </a:rPr>
              <a:t>форс-мажоры/препятствия</a:t>
            </a:r>
            <a:r>
              <a:rPr lang="ru-RU" altLang="en-US" dirty="0">
                <a:solidFill>
                  <a:srgbClr val="C00000"/>
                </a:solidFill>
              </a:rPr>
              <a:t>, сохранилась в полном составе, конфликтов внутри не было! Получили новый опыт, извлекли уроки!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планирование успеха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Именно при планировании мы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думали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о каждом, не исключая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себя,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и о том, а что если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что-то пойдёт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не так, что можно будет считать успехом?</a:t>
            </a:r>
          </a:p>
          <a:p>
            <a:pPr marL="0" indent="0" algn="ctr">
              <a:buNone/>
            </a:pPr>
            <a:endParaRPr lang="ru-RU" altLang="en-U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altLang="en-US" dirty="0">
                <a:solidFill>
                  <a:srgbClr val="C00000"/>
                </a:solidFill>
              </a:rPr>
              <a:t>Каждый человек хочет быть причастным к УСПЕХУ!</a:t>
            </a:r>
          </a:p>
          <a:p>
            <a:pPr marL="0" indent="0" algn="ctr">
              <a:buNone/>
            </a:pPr>
            <a:r>
              <a:rPr lang="ru-RU" altLang="en-US" dirty="0">
                <a:solidFill>
                  <a:srgbClr val="C00000"/>
                </a:solidFill>
              </a:rPr>
              <a:t>Быть среди успешных людей!</a:t>
            </a:r>
          </a:p>
          <a:p>
            <a:pPr marL="0" indent="0" algn="ctr">
              <a:buNone/>
            </a:pPr>
            <a:r>
              <a:rPr lang="ru-RU" altLang="en-US" dirty="0">
                <a:solidFill>
                  <a:srgbClr val="C00000"/>
                </a:solidFill>
              </a:rPr>
              <a:t>Реализовать успешные идеи!</a:t>
            </a:r>
          </a:p>
          <a:p>
            <a:pPr marL="0" indent="0" algn="ctr">
              <a:buNone/>
            </a:pPr>
            <a:endParaRPr lang="ru-RU" altLang="en-US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Даже на половину пустой стакан на половину полон!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bg1"/>
                </a:solidFill>
                <a:sym typeface="+mn-ea"/>
              </a:rPr>
              <a:t>успех для себя, как лидера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061720"/>
            <a:ext cx="11262995" cy="5291455"/>
          </a:xfrm>
        </p:spPr>
        <p:txBody>
          <a:bodyPr/>
          <a:lstStyle/>
          <a:p>
            <a:pPr marL="0" indent="0">
              <a:buNone/>
            </a:pPr>
            <a:r>
              <a:rPr lang="ru-RU" altLang="en-US" dirty="0">
                <a:solidFill>
                  <a:srgbClr val="C00000"/>
                </a:solidFill>
              </a:rPr>
              <a:t>Успех для лидера - это </a:t>
            </a:r>
            <a:r>
              <a:rPr lang="ru-RU" altLang="en-US" dirty="0" smtClean="0">
                <a:solidFill>
                  <a:srgbClr val="C00000"/>
                </a:solidFill>
              </a:rPr>
              <a:t>то, </a:t>
            </a:r>
            <a:r>
              <a:rPr lang="ru-RU" altLang="en-US" dirty="0">
                <a:solidFill>
                  <a:srgbClr val="C00000"/>
                </a:solidFill>
              </a:rPr>
              <a:t>что его развивает, укрепляет его статус, доставляет удовольствие от работы.</a:t>
            </a:r>
          </a:p>
          <a:p>
            <a:pPr marL="0" indent="0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Я успешен потому, что знаю больше и раньше других, уже умею и могу научить.</a:t>
            </a:r>
          </a:p>
          <a:p>
            <a:pPr marL="0" indent="0">
              <a:buNone/>
            </a:pPr>
            <a:r>
              <a:rPr lang="ru-RU" altLang="en-US" dirty="0">
                <a:solidFill>
                  <a:srgbClr val="C00000"/>
                </a:solidFill>
              </a:rPr>
              <a:t>Планируем: узнать...научиться...добиться...</a:t>
            </a:r>
          </a:p>
          <a:p>
            <a:pPr marL="0" indent="0">
              <a:buNone/>
            </a:pPr>
            <a:r>
              <a:rPr lang="ru-RU" altLang="en-US" i="1" u="sng" dirty="0">
                <a:solidFill>
                  <a:schemeClr val="accent1">
                    <a:lumMod val="75000"/>
                  </a:schemeClr>
                </a:solidFill>
              </a:rPr>
              <a:t>Например: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en-US" sz="3000" dirty="0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ru-RU" altLang="en-US" sz="3000" i="1" dirty="0">
                <a:solidFill>
                  <a:schemeClr val="accent1">
                    <a:lumMod val="75000"/>
                  </a:schemeClr>
                </a:solidFill>
              </a:rPr>
              <a:t>аботая по проекту «</a:t>
            </a:r>
            <a:r>
              <a:rPr lang="ru-RU" altLang="en-US" sz="3000" i="1" dirty="0" smtClean="0">
                <a:solidFill>
                  <a:schemeClr val="accent1">
                    <a:lumMod val="75000"/>
                  </a:schemeClr>
                </a:solidFill>
              </a:rPr>
              <a:t>Сёлам </a:t>
            </a:r>
            <a:r>
              <a:rPr lang="ru-RU" altLang="en-US" sz="3000" i="1" dirty="0">
                <a:solidFill>
                  <a:schemeClr val="accent1">
                    <a:lumMod val="75000"/>
                  </a:schemeClr>
                </a:solidFill>
              </a:rPr>
              <a:t>тоже нужен ЗОЖ» узнала об организациях и </a:t>
            </a:r>
            <a:r>
              <a:rPr lang="ru-RU" altLang="en-US" sz="3000" i="1" dirty="0" smtClean="0">
                <a:solidFill>
                  <a:schemeClr val="accent1">
                    <a:lumMod val="75000"/>
                  </a:schemeClr>
                </a:solidFill>
              </a:rPr>
              <a:t>специалистах, </a:t>
            </a:r>
            <a:r>
              <a:rPr lang="ru-RU" altLang="en-US" sz="3000" i="1" dirty="0">
                <a:solidFill>
                  <a:schemeClr val="accent1">
                    <a:lumMod val="75000"/>
                  </a:schemeClr>
                </a:solidFill>
              </a:rPr>
              <a:t>работающих в этом направлении, теперь могу рекомендовать их другим. Научилась оценивать качество обучающих программ их </a:t>
            </a:r>
            <a:r>
              <a:rPr lang="ru-RU" altLang="en-US" sz="3000" i="1" dirty="0" err="1">
                <a:solidFill>
                  <a:schemeClr val="accent1">
                    <a:lumMod val="75000"/>
                  </a:schemeClr>
                </a:solidFill>
              </a:rPr>
              <a:t>практикоориентированность</a:t>
            </a:r>
            <a:r>
              <a:rPr lang="ru-RU" altLang="en-US" sz="3000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3200">
                <a:solidFill>
                  <a:schemeClr val="bg1"/>
                </a:solidFill>
                <a:latin typeface="+mn-lt"/>
                <a:ea typeface="+mn-ea"/>
                <a:cs typeface="+mn-cs"/>
                <a:sym typeface="+mn-ea"/>
              </a:rPr>
              <a:t>успех для каждого члена команды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464945"/>
            <a:ext cx="1123061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en-US" dirty="0" smtClean="0">
                <a:solidFill>
                  <a:srgbClr val="C00000"/>
                </a:solidFill>
              </a:rPr>
              <a:t>Чётко </a:t>
            </a:r>
            <a:r>
              <a:rPr lang="ru-RU" altLang="en-US" dirty="0">
                <a:solidFill>
                  <a:srgbClr val="C00000"/>
                </a:solidFill>
              </a:rPr>
              <a:t>понимая </a:t>
            </a:r>
            <a:r>
              <a:rPr lang="ru-RU" altLang="en-US" dirty="0" smtClean="0">
                <a:solidFill>
                  <a:srgbClr val="C00000"/>
                </a:solidFill>
              </a:rPr>
              <a:t>мотивацию </a:t>
            </a:r>
            <a:r>
              <a:rPr lang="ru-RU" altLang="en-US" dirty="0">
                <a:solidFill>
                  <a:srgbClr val="C00000"/>
                </a:solidFill>
              </a:rPr>
              <a:t>каждого члена </a:t>
            </a:r>
            <a:r>
              <a:rPr lang="ru-RU" altLang="en-US" dirty="0" smtClean="0">
                <a:solidFill>
                  <a:srgbClr val="C00000"/>
                </a:solidFill>
              </a:rPr>
              <a:t>команды, </a:t>
            </a:r>
            <a:r>
              <a:rPr lang="ru-RU" altLang="en-US" dirty="0">
                <a:solidFill>
                  <a:srgbClr val="C00000"/>
                </a:solidFill>
              </a:rPr>
              <a:t>можно спланировать успех для каждого.</a:t>
            </a:r>
          </a:p>
          <a:p>
            <a:pPr marL="0" indent="0" algn="l">
              <a:buNone/>
            </a:pPr>
            <a:r>
              <a:rPr lang="ru-RU" altLang="en-US" i="1" u="sng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Например запланировать, что:</a:t>
            </a:r>
            <a:r>
              <a:rPr lang="ru-RU" altLang="en-US" i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 </a:t>
            </a:r>
            <a:r>
              <a:rPr lang="ru-RU" altLang="en-US" sz="2800" i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Елена впервые выступит на сцене 08.07.2025.</a:t>
            </a:r>
          </a:p>
          <a:p>
            <a:pPr marL="0" indent="0" algn="l">
              <a:buNone/>
            </a:pPr>
            <a:r>
              <a:rPr lang="ru-RU" altLang="en-US" sz="2800" i="1" dirty="0">
                <a:solidFill>
                  <a:srgbClr val="C00000"/>
                </a:solidFill>
              </a:rPr>
              <a:t>Мария реализует свою мечту </a:t>
            </a:r>
            <a:r>
              <a:rPr lang="ru-RU" altLang="en-US" sz="2800" i="1" dirty="0" smtClean="0">
                <a:solidFill>
                  <a:srgbClr val="C00000"/>
                </a:solidFill>
              </a:rPr>
              <a:t>заниматься </a:t>
            </a:r>
            <a:r>
              <a:rPr lang="ru-RU" altLang="en-US" sz="2800" i="1" dirty="0">
                <a:solidFill>
                  <a:srgbClr val="C00000"/>
                </a:solidFill>
              </a:rPr>
              <a:t>с детьми/ мастер-класс 16.05.2025.</a:t>
            </a:r>
          </a:p>
          <a:p>
            <a:pPr marL="0" indent="0" algn="l">
              <a:buNone/>
            </a:pPr>
            <a:r>
              <a:rPr lang="ru-RU" altLang="en-US" sz="2800" i="1" dirty="0">
                <a:solidFill>
                  <a:schemeClr val="accent1">
                    <a:lumMod val="75000"/>
                  </a:schemeClr>
                </a:solidFill>
              </a:rPr>
              <a:t>Лариса вместе с единомышленниками высадит несколько клумб в селе летом.</a:t>
            </a:r>
            <a:endParaRPr lang="ru-RU" altLang="en-US" sz="2800" i="1" dirty="0">
              <a:solidFill>
                <a:srgbClr val="C00000"/>
              </a:solidFill>
            </a:endParaRPr>
          </a:p>
          <a:p>
            <a:pPr marL="0" indent="0" algn="l">
              <a:buNone/>
            </a:pPr>
            <a:r>
              <a:rPr lang="ru-RU" altLang="en-US" sz="2800" i="1" dirty="0">
                <a:solidFill>
                  <a:srgbClr val="C00000"/>
                </a:solidFill>
              </a:rPr>
              <a:t>Ваня научился работать на компьютере с программами по созданию видеороликов.</a:t>
            </a:r>
          </a:p>
          <a:p>
            <a:pPr marL="0" indent="0" algn="l">
              <a:buNone/>
            </a:pPr>
            <a:endParaRPr lang="ru-RU" altLang="en-US" sz="8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en-US" dirty="0">
                <a:solidFill>
                  <a:srgbClr val="C00000"/>
                </a:solidFill>
              </a:rPr>
              <a:t>Что важно для них?</a:t>
            </a:r>
          </a:p>
          <a:p>
            <a:pPr marL="0" indent="0" algn="ctr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Не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всегда то,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что является успехом для Вас, вашей команды и даже </a:t>
            </a:r>
            <a:r>
              <a:rPr lang="ru-RU" altLang="en-US" dirty="0" err="1">
                <a:solidFill>
                  <a:schemeClr val="accent1">
                    <a:lumMod val="75000"/>
                  </a:schemeClr>
                </a:solidFill>
              </a:rPr>
              <a:t>благополучателей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, принимается, как успех для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партнёра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altLang="en-US" i="1" u="sng" dirty="0">
                <a:solidFill>
                  <a:srgbClr val="C00000"/>
                </a:solidFill>
              </a:rPr>
              <a:t>Например:</a:t>
            </a:r>
            <a:r>
              <a:rPr lang="ru-RU" altLang="en-US" i="1" dirty="0">
                <a:solidFill>
                  <a:srgbClr val="C00000"/>
                </a:solidFill>
              </a:rPr>
              <a:t> Василия Сергеевича перестали называть хапугой и кулаком. Теперь говорят </a:t>
            </a:r>
            <a:r>
              <a:rPr lang="ru-RU" altLang="en-US" i="1" dirty="0" smtClean="0">
                <a:solidFill>
                  <a:srgbClr val="C00000"/>
                </a:solidFill>
              </a:rPr>
              <a:t>Сергеич - мужик</a:t>
            </a:r>
            <a:r>
              <a:rPr lang="ru-RU" altLang="en-US" i="1" dirty="0">
                <a:solidFill>
                  <a:srgbClr val="C00000"/>
                </a:solidFill>
              </a:rPr>
              <a:t>, человек!</a:t>
            </a:r>
          </a:p>
          <a:p>
            <a:pPr marL="0" indent="0">
              <a:buNone/>
            </a:pPr>
            <a:r>
              <a:rPr lang="ru-RU" altLang="en-US" i="1" dirty="0">
                <a:solidFill>
                  <a:srgbClr val="C00000"/>
                </a:solidFill>
              </a:rPr>
              <a:t>Я буду покупать хлеб у Марии</a:t>
            </a:r>
            <a:r>
              <a:rPr lang="ru-RU" altLang="en-US" i="1" dirty="0" smtClean="0">
                <a:solidFill>
                  <a:srgbClr val="C00000"/>
                </a:solidFill>
              </a:rPr>
              <a:t>, она </a:t>
            </a:r>
            <a:r>
              <a:rPr lang="ru-RU" altLang="en-US" i="1" dirty="0">
                <a:solidFill>
                  <a:srgbClr val="C00000"/>
                </a:solidFill>
              </a:rPr>
              <a:t>всегда </a:t>
            </a:r>
            <a:r>
              <a:rPr lang="ru-RU" altLang="en-US" i="1" dirty="0" smtClean="0">
                <a:solidFill>
                  <a:srgbClr val="C00000"/>
                </a:solidFill>
              </a:rPr>
              <a:t>даёт </a:t>
            </a:r>
            <a:r>
              <a:rPr lang="ru-RU" altLang="en-US" i="1" dirty="0">
                <a:solidFill>
                  <a:srgbClr val="C00000"/>
                </a:solidFill>
              </a:rPr>
              <a:t>выпечку на мероприятия села!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olidFill>
                  <a:schemeClr val="bg1"/>
                </a:solidFill>
                <a:sym typeface="+mn-ea"/>
              </a:rPr>
              <a:t>успех для ваших партнеров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планирование успеха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altLang="en-US" b="1" dirty="0">
                <a:solidFill>
                  <a:schemeClr val="accent1">
                    <a:lumMod val="75000"/>
                  </a:schemeClr>
                </a:solidFill>
              </a:rPr>
              <a:t>Чтобы такие успехи получились, как результат, нужно их планировать, а значит вспоминаем предыдущий </a:t>
            </a:r>
            <a:r>
              <a:rPr lang="ru-RU" altLang="en-US" b="1" dirty="0" err="1">
                <a:solidFill>
                  <a:schemeClr val="accent1">
                    <a:lumMod val="75000"/>
                  </a:schemeClr>
                </a:solidFill>
              </a:rPr>
              <a:t>вебинар</a:t>
            </a:r>
            <a:r>
              <a:rPr lang="ru-RU" altLang="en-US" b="1" dirty="0">
                <a:solidFill>
                  <a:schemeClr val="accent1">
                    <a:lumMod val="75000"/>
                  </a:schemeClr>
                </a:solidFill>
              </a:rPr>
              <a:t>: ставить цель, задачи и план мероприятий.</a:t>
            </a:r>
            <a:endParaRPr lang="ru-RU" altLang="en-US" b="1" dirty="0">
              <a:solidFill>
                <a:srgbClr val="C00000"/>
              </a:solidFill>
              <a:sym typeface="+mn-ea"/>
            </a:endParaRPr>
          </a:p>
          <a:p>
            <a:pPr marL="0" indent="0" algn="ctr">
              <a:buNone/>
            </a:pPr>
            <a:r>
              <a:rPr lang="ru-RU" altLang="en-US" sz="4800" b="1" dirty="0">
                <a:solidFill>
                  <a:srgbClr val="C00000"/>
                </a:solidFill>
                <a:sym typeface="+mn-ea"/>
              </a:rPr>
              <a:t>НО</a:t>
            </a:r>
          </a:p>
          <a:p>
            <a:pPr marL="0" indent="0" algn="ctr">
              <a:buNone/>
            </a:pPr>
            <a:r>
              <a:rPr lang="ru-RU" altLang="en-US" b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необходимо </a:t>
            </a:r>
            <a:r>
              <a:rPr lang="ru-RU" altLang="en-US" b="1" dirty="0" smtClean="0">
                <a:solidFill>
                  <a:schemeClr val="accent1">
                    <a:lumMod val="75000"/>
                  </a:schemeClr>
                </a:solidFill>
                <a:sym typeface="+mn-ea"/>
              </a:rPr>
              <a:t>ещё </a:t>
            </a:r>
            <a:r>
              <a:rPr lang="ru-RU" altLang="en-US" b="1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помнить о рисках, которые сильно влияют на получения результата и успех!</a:t>
            </a:r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802640" y="951865"/>
            <a:ext cx="849630" cy="730885"/>
          </a:xfrm>
          <a:prstGeom prst="bentUp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Работа с рисками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109980"/>
            <a:ext cx="11344275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err="1">
                <a:solidFill>
                  <a:srgbClr val="C00000"/>
                </a:solidFill>
              </a:rPr>
              <a:t>Риск</a:t>
            </a:r>
            <a:r>
              <a:rPr lang="en-US" altLang="ru-RU" dirty="0">
                <a:solidFill>
                  <a:srgbClr val="C00000"/>
                </a:solidFill>
              </a:rPr>
              <a:t> — </a:t>
            </a:r>
            <a:r>
              <a:rPr lang="en-US" altLang="en-US" dirty="0" err="1">
                <a:solidFill>
                  <a:srgbClr val="C00000"/>
                </a:solidFill>
              </a:rPr>
              <a:t>следствие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влияния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</a:rPr>
              <a:t>неопредел</a:t>
            </a:r>
            <a:r>
              <a:rPr lang="ru-RU" altLang="en-US" dirty="0" smtClean="0">
                <a:solidFill>
                  <a:srgbClr val="C00000"/>
                </a:solidFill>
              </a:rPr>
              <a:t>ё</a:t>
            </a:r>
            <a:r>
              <a:rPr lang="en-US" altLang="en-US" dirty="0" err="1" smtClean="0">
                <a:solidFill>
                  <a:srgbClr val="C00000"/>
                </a:solidFill>
              </a:rPr>
              <a:t>нности</a:t>
            </a:r>
            <a:r>
              <a:rPr lang="en-US" altLang="ru-RU" dirty="0" smtClean="0">
                <a:solidFill>
                  <a:srgbClr val="C00000"/>
                </a:solidFill>
              </a:rPr>
              <a:t> </a:t>
            </a:r>
            <a:endParaRPr lang="en-US" alt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en-US" dirty="0" err="1">
                <a:solidFill>
                  <a:srgbClr val="C00000"/>
                </a:solidFill>
              </a:rPr>
              <a:t>на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достижение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поставленных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целей</a:t>
            </a:r>
            <a:r>
              <a:rPr lang="ru-RU" altLang="en-US" dirty="0">
                <a:solidFill>
                  <a:srgbClr val="C00000"/>
                </a:solidFill>
              </a:rPr>
              <a:t>.</a:t>
            </a:r>
            <a:endParaRPr lang="en-US" alt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</a:rPr>
              <a:t>Неопредел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ё</a:t>
            </a: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</a:rPr>
              <a:t>нность</a:t>
            </a:r>
            <a:r>
              <a:rPr lang="en-US" alt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—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</a:rPr>
              <a:t>это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</a:rPr>
              <a:t>отсутстви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r>
              <a:rPr lang="en-US" alt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</a:rPr>
              <a:t>информации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 marL="0" indent="0">
              <a:buNone/>
            </a:pP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</a:rPr>
              <a:t>необходимой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</a:rPr>
              <a:t>для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</a:rPr>
              <a:t>понимания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alt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  <a:sym typeface="+mn-ea"/>
              </a:rPr>
              <a:t>возникновение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  <a:sym typeface="+mn-ea"/>
              </a:rPr>
              <a:t>или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  <a:sym typeface="+mn-ea"/>
              </a:rPr>
              <a:t>изменение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  <a:sym typeface="+mn-ea"/>
              </a:rPr>
              <a:t>условий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их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</a:rPr>
              <a:t>последствий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en-US" dirty="0" err="1">
                <a:solidFill>
                  <a:schemeClr val="accent1">
                    <a:lumMod val="75000"/>
                  </a:schemeClr>
                </a:solidFill>
              </a:rPr>
              <a:t>вероятностей</a:t>
            </a:r>
            <a:r>
              <a:rPr lang="en-US" alt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en-US" dirty="0" err="1">
                <a:solidFill>
                  <a:srgbClr val="C00000"/>
                </a:solidFill>
              </a:rPr>
              <a:t>Под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следствием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влияния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</a:rPr>
              <a:t>неопредел</a:t>
            </a:r>
            <a:r>
              <a:rPr lang="ru-RU" altLang="en-US" dirty="0" smtClean="0">
                <a:solidFill>
                  <a:srgbClr val="C00000"/>
                </a:solidFill>
              </a:rPr>
              <a:t>ё</a:t>
            </a:r>
            <a:r>
              <a:rPr lang="en-US" altLang="en-US" dirty="0" err="1" smtClean="0">
                <a:solidFill>
                  <a:srgbClr val="C00000"/>
                </a:solidFill>
              </a:rPr>
              <a:t>нности</a:t>
            </a:r>
            <a:r>
              <a:rPr lang="en-US" altLang="ru-RU" dirty="0" smtClean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необходимо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понимать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отклонение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от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>
                <a:solidFill>
                  <a:srgbClr val="C00000"/>
                </a:solidFill>
              </a:rPr>
              <a:t>ожидаемого</a:t>
            </a:r>
            <a:r>
              <a:rPr lang="en-US" altLang="ru-RU" dirty="0">
                <a:solidFill>
                  <a:srgbClr val="C00000"/>
                </a:solidFill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</a:rPr>
              <a:t>результата</a:t>
            </a:r>
            <a:r>
              <a:rPr lang="ru-RU" altLang="en-US" dirty="0" smtClean="0">
                <a:solidFill>
                  <a:srgbClr val="C00000"/>
                </a:solidFill>
              </a:rPr>
              <a:t>.</a:t>
            </a:r>
            <a:endParaRPr lang="ru-RU" alt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alt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Что делать?</a:t>
            </a:r>
            <a:r>
              <a:rPr lang="ru-RU" altLang="en-US" dirty="0">
                <a:solidFill>
                  <a:srgbClr val="C00000"/>
                </a:solidFill>
              </a:rPr>
              <a:t> Выявлять и оценивать риски!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8215" y="1174750"/>
            <a:ext cx="3613785" cy="36137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Оценка</a:t>
            </a:r>
            <a:r>
              <a:rPr lang="en-US" altLang="ru-RU"/>
              <a:t> </a:t>
            </a:r>
            <a:r>
              <a:rPr lang="en-US" altLang="en-US"/>
              <a:t>рисков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16560" y="1174750"/>
            <a:ext cx="11165840" cy="4953000"/>
          </a:xfrm>
        </p:spPr>
        <p:txBody>
          <a:bodyPr/>
          <a:lstStyle/>
          <a:p>
            <a:r>
              <a:rPr lang="en-US" altLang="en-US">
                <a:solidFill>
                  <a:srgbClr val="C00000"/>
                </a:solidFill>
              </a:rPr>
              <a:t>Выявление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событий</a:t>
            </a:r>
            <a:r>
              <a:rPr lang="en-US" altLang="ru-RU">
                <a:solidFill>
                  <a:srgbClr val="C00000"/>
                </a:solidFill>
              </a:rPr>
              <a:t>, </a:t>
            </a:r>
            <a:r>
              <a:rPr lang="en-US" altLang="en-US">
                <a:solidFill>
                  <a:srgbClr val="C00000"/>
                </a:solidFill>
              </a:rPr>
              <a:t>которые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могут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оказать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влияние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на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ход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проекта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и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его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ru-RU" altLang="en-US">
                <a:solidFill>
                  <a:srgbClr val="C00000"/>
                </a:solidFill>
              </a:rPr>
              <a:t>р</a:t>
            </a:r>
            <a:r>
              <a:rPr lang="en-US" altLang="en-US">
                <a:solidFill>
                  <a:srgbClr val="C00000"/>
                </a:solidFill>
              </a:rPr>
              <a:t>езультаты</a:t>
            </a:r>
            <a:r>
              <a:rPr lang="en-US" altLang="ru-RU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altLang="ru-RU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>
                <a:solidFill>
                  <a:srgbClr val="C00000"/>
                </a:solidFill>
              </a:rPr>
              <a:t>• </a:t>
            </a:r>
            <a:r>
              <a:rPr lang="en-US" altLang="en-US">
                <a:solidFill>
                  <a:srgbClr val="C00000"/>
                </a:solidFill>
              </a:rPr>
              <a:t>Определение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вероятности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таких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событий</a:t>
            </a:r>
            <a:r>
              <a:rPr lang="en-US" altLang="ru-RU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US" altLang="ru-RU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>
                <a:solidFill>
                  <a:srgbClr val="C00000"/>
                </a:solidFill>
              </a:rPr>
              <a:t>• </a:t>
            </a:r>
            <a:r>
              <a:rPr lang="en-US" altLang="en-US">
                <a:solidFill>
                  <a:srgbClr val="C00000"/>
                </a:solidFill>
              </a:rPr>
              <a:t>Определение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степени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возможного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влияния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таких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событий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на</a:t>
            </a:r>
            <a:r>
              <a:rPr lang="en-US" altLang="ru-RU">
                <a:solidFill>
                  <a:srgbClr val="C00000"/>
                </a:solidFill>
              </a:rPr>
              <a:t> </a:t>
            </a:r>
            <a:r>
              <a:rPr lang="en-US" altLang="en-US">
                <a:solidFill>
                  <a:srgbClr val="C00000"/>
                </a:solidFill>
              </a:rPr>
              <a:t>проект</a:t>
            </a:r>
            <a:r>
              <a:rPr lang="en-US" altLang="ru-RU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475" y="190500"/>
            <a:ext cx="11057890" cy="582930"/>
          </a:xfrm>
        </p:spPr>
        <p:txBody>
          <a:bodyPr/>
          <a:lstStyle/>
          <a:p>
            <a:r>
              <a:rPr lang="en-US" altLang="en-US" sz="3200"/>
              <a:t>Как</a:t>
            </a:r>
            <a:r>
              <a:rPr lang="en-US" altLang="ru-RU" sz="3200"/>
              <a:t> </a:t>
            </a:r>
            <a:r>
              <a:rPr lang="en-US" altLang="en-US" sz="3200"/>
              <a:t>разделить</a:t>
            </a:r>
            <a:r>
              <a:rPr lang="en-US" altLang="ru-RU" sz="3200"/>
              <a:t> </a:t>
            </a:r>
            <a:r>
              <a:rPr lang="en-US" altLang="en-US" sz="3200"/>
              <a:t>риски</a:t>
            </a:r>
            <a:r>
              <a:rPr lang="en-US" altLang="ru-RU" sz="3200"/>
              <a:t> </a:t>
            </a:r>
            <a:r>
              <a:rPr lang="en-US" altLang="en-US" sz="3200"/>
              <a:t>на</a:t>
            </a:r>
            <a:r>
              <a:rPr lang="en-US" altLang="ru-RU" sz="3200"/>
              <a:t> </a:t>
            </a:r>
            <a:r>
              <a:rPr lang="en-US" altLang="en-US" sz="3200"/>
              <a:t>важные</a:t>
            </a:r>
            <a:r>
              <a:rPr lang="en-US" altLang="ru-RU" sz="3200"/>
              <a:t> </a:t>
            </a:r>
            <a:r>
              <a:rPr lang="en-US" altLang="en-US" sz="3200"/>
              <a:t>и</a:t>
            </a:r>
            <a:r>
              <a:rPr lang="ru-RU" altLang="en-US" sz="3200"/>
              <a:t> </a:t>
            </a:r>
            <a:r>
              <a:rPr lang="en-US" altLang="en-US" sz="3200"/>
              <a:t>второстепенные</a:t>
            </a:r>
            <a:r>
              <a:rPr lang="en-US" altLang="ru-RU" sz="3200"/>
              <a:t>?</a:t>
            </a:r>
          </a:p>
        </p:txBody>
      </p:sp>
      <p:pic>
        <p:nvPicPr>
          <p:cNvPr id="4" name="Замещающее содержимое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4190" y="911225"/>
            <a:ext cx="9379585" cy="59467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D050"/>
                </a:solidFill>
              </a:rPr>
              <a:t>Планирование марафона добровольческих дел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ПРАЗДНУЕМ УСПЕХ!!!</a:t>
            </a:r>
          </a:p>
          <a:p>
            <a:pPr marL="0" indent="0" algn="ctr">
              <a:buNone/>
            </a:pPr>
            <a:endParaRPr lang="ru-RU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5400" i="1" dirty="0">
                <a:solidFill>
                  <a:srgbClr val="00B050"/>
                </a:solidFill>
              </a:rPr>
              <a:t>Успех нужно не только праздновть, но и планировать!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1440160" cy="582930"/>
          </a:xfrm>
        </p:spPr>
        <p:txBody>
          <a:bodyPr/>
          <a:lstStyle/>
          <a:p>
            <a:r>
              <a:rPr lang="en-US" altLang="en-US"/>
              <a:t>Матрица</a:t>
            </a:r>
            <a:r>
              <a:rPr lang="ru-RU" altLang="en-US"/>
              <a:t> </a:t>
            </a:r>
            <a:r>
              <a:rPr lang="en-US" altLang="en-US"/>
              <a:t>анализа</a:t>
            </a:r>
            <a:r>
              <a:rPr lang="ru-RU" altLang="en-US"/>
              <a:t> </a:t>
            </a:r>
            <a:r>
              <a:rPr lang="en-US" altLang="en-US"/>
              <a:t>рисков</a:t>
            </a:r>
          </a:p>
        </p:txBody>
      </p:sp>
      <p:pic>
        <p:nvPicPr>
          <p:cNvPr id="4" name="Замещающее содержимое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6080" y="923290"/>
            <a:ext cx="7593330" cy="4015105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30" y="4983480"/>
            <a:ext cx="9197975" cy="187452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Работа с рисками</a:t>
            </a:r>
            <a:endParaRPr lang="ru-RU" altLang="en-US"/>
          </a:p>
        </p:txBody>
      </p:sp>
      <p:pic>
        <p:nvPicPr>
          <p:cNvPr id="6" name="Замещающее содержимое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7065" y="1101090"/>
            <a:ext cx="8362950" cy="510286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Работа с рисками</a:t>
            </a:r>
            <a:endParaRPr lang="ru-RU" altLang="en-US"/>
          </a:p>
        </p:txBody>
      </p:sp>
      <p:pic>
        <p:nvPicPr>
          <p:cNvPr id="4" name="Замещающее содержимое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9130" y="1050925"/>
            <a:ext cx="8300720" cy="58070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3530"/>
            <a:ext cx="10972800" cy="582613"/>
          </a:xfrm>
        </p:spPr>
        <p:txBody>
          <a:bodyPr/>
          <a:lstStyle/>
          <a:p>
            <a:r>
              <a:rPr lang="en-US" altLang="en-US">
                <a:sym typeface="+mn-ea"/>
              </a:rPr>
              <a:t>На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какие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риски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обратить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внимание</a:t>
            </a:r>
            <a:r>
              <a:rPr lang="en-US" altLang="ru-RU">
                <a:sym typeface="+mn-ea"/>
              </a:rPr>
              <a:t> </a:t>
            </a:r>
            <a:r>
              <a:rPr lang="en-US" altLang="ru-RU"/>
              <a:t/>
            </a:r>
            <a:br>
              <a:rPr lang="en-US" altLang="ru-RU"/>
            </a:br>
            <a:endParaRPr lang="en-US" altLang="ru-RU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03275" y="952500"/>
            <a:ext cx="10972800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Уход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значимого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специалиста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Конфликт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между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ключевыми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членами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команды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Непонимание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со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стороны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благополучателей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Исчезновение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 smtClean="0">
                <a:solidFill>
                  <a:srgbClr val="C00000"/>
                </a:solidFill>
              </a:rPr>
              <a:t>партн</a:t>
            </a:r>
            <a:r>
              <a:rPr lang="ru-RU" altLang="en-US" sz="3000" dirty="0" smtClean="0">
                <a:solidFill>
                  <a:srgbClr val="C00000"/>
                </a:solidFill>
              </a:rPr>
              <a:t>ё</a:t>
            </a:r>
            <a:r>
              <a:rPr lang="en-US" altLang="en-US" sz="3000" dirty="0" err="1" smtClean="0">
                <a:solidFill>
                  <a:srgbClr val="C00000"/>
                </a:solidFill>
              </a:rPr>
              <a:t>ра</a:t>
            </a:r>
            <a:r>
              <a:rPr lang="en-US" altLang="ru-RU" sz="3000" dirty="0" smtClean="0">
                <a:solidFill>
                  <a:srgbClr val="C00000"/>
                </a:solidFill>
              </a:rPr>
              <a:t> </a:t>
            </a:r>
            <a:endParaRPr lang="en-US" altLang="ru-RU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Изменение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запроса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целевой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группы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Недостаток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 smtClean="0">
                <a:solidFill>
                  <a:srgbClr val="C00000"/>
                </a:solidFill>
              </a:rPr>
              <a:t>ресурсов</a:t>
            </a:r>
            <a:r>
              <a:rPr lang="en-US" altLang="ru-RU" sz="3000" dirty="0" smtClean="0">
                <a:solidFill>
                  <a:srgbClr val="C00000"/>
                </a:solidFill>
              </a:rPr>
              <a:t> </a:t>
            </a:r>
            <a:r>
              <a:rPr lang="ru-RU" altLang="ru-RU" sz="3000" dirty="0" smtClean="0">
                <a:solidFill>
                  <a:srgbClr val="C00000"/>
                </a:solidFill>
              </a:rPr>
              <a:t>(</a:t>
            </a:r>
            <a:r>
              <a:rPr lang="en-US" altLang="en-US" sz="3000" dirty="0" smtClean="0">
                <a:solidFill>
                  <a:srgbClr val="C00000"/>
                </a:solidFill>
              </a:rPr>
              <a:t>в</a:t>
            </a:r>
            <a:r>
              <a:rPr lang="en-US" altLang="ru-RU" sz="3000" dirty="0" smtClean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том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 smtClean="0">
                <a:solidFill>
                  <a:srgbClr val="C00000"/>
                </a:solidFill>
              </a:rPr>
              <a:t>числе</a:t>
            </a:r>
            <a:r>
              <a:rPr lang="ru-RU" altLang="en-US" sz="3000" dirty="0" smtClean="0">
                <a:solidFill>
                  <a:srgbClr val="C00000"/>
                </a:solidFill>
              </a:rPr>
              <a:t>,</a:t>
            </a:r>
            <a:r>
              <a:rPr lang="en-US" altLang="ru-RU" sz="3000" dirty="0" smtClean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людей</a:t>
            </a:r>
            <a:r>
              <a:rPr lang="en-US" altLang="ru-RU" sz="3000" dirty="0">
                <a:solidFill>
                  <a:srgbClr val="C00000"/>
                </a:solidFill>
              </a:rPr>
              <a:t>) </a:t>
            </a: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Сильное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>
                <a:solidFill>
                  <a:srgbClr val="C00000"/>
                </a:solidFill>
              </a:rPr>
              <a:t>и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внезапное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изменение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политических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>
                <a:solidFill>
                  <a:srgbClr val="C00000"/>
                </a:solidFill>
              </a:rPr>
              <a:t>и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en-US" sz="3000" dirty="0" err="1">
                <a:solidFill>
                  <a:srgbClr val="C00000"/>
                </a:solidFill>
              </a:rPr>
              <a:t>экономических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условий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Целевая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группа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>
                <a:solidFill>
                  <a:srgbClr val="C00000"/>
                </a:solidFill>
              </a:rPr>
              <a:t>в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" altLang="en-US" sz="3000" dirty="0">
                <a:solidFill>
                  <a:srgbClr val="C00000"/>
                </a:solidFill>
              </a:rPr>
              <a:t>«</a:t>
            </a:r>
            <a:r>
              <a:rPr lang="en-US" altLang="en-US" sz="3000" dirty="0" err="1">
                <a:solidFill>
                  <a:srgbClr val="C00000"/>
                </a:solidFill>
              </a:rPr>
              <a:t>серой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зоне</a:t>
            </a:r>
            <a:r>
              <a:rPr lang="" altLang="en-US" sz="3000" dirty="0">
                <a:solidFill>
                  <a:srgbClr val="C00000"/>
                </a:solidFill>
              </a:rPr>
              <a:t>»</a:t>
            </a:r>
            <a:r>
              <a:rPr lang="en-US" altLang="ru-RU" sz="3000" dirty="0">
                <a:solidFill>
                  <a:srgbClr val="C00000"/>
                </a:solidFill>
              </a:rPr>
              <a:t> (</a:t>
            </a:r>
            <a:r>
              <a:rPr lang="en-US" altLang="en-US" sz="3000" dirty="0">
                <a:solidFill>
                  <a:srgbClr val="C00000"/>
                </a:solidFill>
              </a:rPr>
              <a:t>ВИЧ</a:t>
            </a:r>
            <a:r>
              <a:rPr lang="en-US" altLang="ru-RU" sz="3000" dirty="0">
                <a:solidFill>
                  <a:srgbClr val="C00000"/>
                </a:solidFill>
              </a:rPr>
              <a:t>-</a:t>
            </a:r>
            <a:r>
              <a:rPr lang="en-US" altLang="en-US" sz="3000" dirty="0" err="1">
                <a:solidFill>
                  <a:srgbClr val="C00000"/>
                </a:solidFill>
              </a:rPr>
              <a:t>позитивные</a:t>
            </a:r>
            <a:r>
              <a:rPr lang="en-US" altLang="ru-RU" sz="3000" dirty="0">
                <a:solidFill>
                  <a:srgbClr val="C00000"/>
                </a:solidFill>
              </a:rPr>
              <a:t>). </a:t>
            </a: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Выгорание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членов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команды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895" y="369570"/>
            <a:ext cx="10972800" cy="582613"/>
          </a:xfrm>
        </p:spPr>
        <p:txBody>
          <a:bodyPr/>
          <a:lstStyle/>
          <a:p>
            <a:r>
              <a:rPr lang="en-US" altLang="en-US">
                <a:sym typeface="+mn-ea"/>
              </a:rPr>
              <a:t>На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какие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риски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обратить</a:t>
            </a:r>
            <a:r>
              <a:rPr lang="en-US" altLang="ru-RU">
                <a:sym typeface="+mn-ea"/>
              </a:rPr>
              <a:t> </a:t>
            </a:r>
            <a:r>
              <a:rPr lang="en-US" altLang="en-US">
                <a:sym typeface="+mn-ea"/>
              </a:rPr>
              <a:t>внимание</a:t>
            </a:r>
            <a:r>
              <a:rPr lang="en-US" altLang="ru-RU">
                <a:sym typeface="+mn-ea"/>
              </a:rPr>
              <a:t> </a:t>
            </a:r>
            <a:br>
              <a:rPr lang="en-US" altLang="ru-RU">
                <a:sym typeface="+mn-ea"/>
              </a:rPr>
            </a:b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340485"/>
            <a:ext cx="11376025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Репутационный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риск</a:t>
            </a:r>
            <a:r>
              <a:rPr lang="en-US" altLang="ru-RU" sz="3000" dirty="0">
                <a:solidFill>
                  <a:srgbClr val="C00000"/>
                </a:solidFill>
              </a:rPr>
              <a:t> – </a:t>
            </a:r>
            <a:r>
              <a:rPr lang="en-US" altLang="en-US" sz="3000" dirty="0" err="1">
                <a:solidFill>
                  <a:srgbClr val="C00000"/>
                </a:solidFill>
              </a:rPr>
              <a:t>кто</a:t>
            </a:r>
            <a:r>
              <a:rPr lang="en-US" altLang="ru-RU" sz="3000" dirty="0" err="1">
                <a:solidFill>
                  <a:srgbClr val="C00000"/>
                </a:solidFill>
              </a:rPr>
              <a:t>-</a:t>
            </a:r>
            <a:r>
              <a:rPr lang="en-US" altLang="en-US" sz="3000" dirty="0" err="1">
                <a:solidFill>
                  <a:srgbClr val="C00000"/>
                </a:solidFill>
              </a:rPr>
              <a:t>то</a:t>
            </a:r>
            <a:r>
              <a:rPr lang="ru-RU" altLang="en-US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начнёт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раскручивать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негативную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историю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Экономические</a:t>
            </a:r>
            <a:r>
              <a:rPr lang="ru-RU" altLang="en-US" sz="3000" dirty="0">
                <a:solidFill>
                  <a:srgbClr val="C00000"/>
                </a:solidFill>
              </a:rPr>
              <a:t>: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непредсказуемая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инфляция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Некоторые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товары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просто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могут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уйти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>
                <a:solidFill>
                  <a:srgbClr val="C00000"/>
                </a:solidFill>
              </a:rPr>
              <a:t>с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рынка</a:t>
            </a:r>
            <a:r>
              <a:rPr lang="en-US" altLang="ru-RU" sz="3000" dirty="0">
                <a:solidFill>
                  <a:srgbClr val="C00000"/>
                </a:solidFill>
              </a:rPr>
              <a:t>, </a:t>
            </a:r>
            <a:r>
              <a:rPr lang="en-US" altLang="en-US" sz="3000" dirty="0" err="1">
                <a:solidFill>
                  <a:srgbClr val="C00000"/>
                </a:solidFill>
              </a:rPr>
              <a:t>товарный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дефицит</a:t>
            </a:r>
            <a:endParaRPr lang="en-US" altLang="en-US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</a:rPr>
              <a:t>Политические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риски</a:t>
            </a:r>
            <a:r>
              <a:rPr lang="en-US" altLang="ru-RU" sz="3000" dirty="0">
                <a:solidFill>
                  <a:srgbClr val="C00000"/>
                </a:solidFill>
              </a:rPr>
              <a:t>, </a:t>
            </a:r>
            <a:r>
              <a:rPr lang="en-US" altLang="en-US" sz="3000" dirty="0" err="1">
                <a:solidFill>
                  <a:srgbClr val="C00000"/>
                </a:solidFill>
              </a:rPr>
              <a:t>актуальные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изменения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ситуации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>
                <a:solidFill>
                  <a:srgbClr val="C00000"/>
                </a:solidFill>
              </a:rPr>
              <a:t>в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ходе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>
                <a:solidFill>
                  <a:srgbClr val="C00000"/>
                </a:solidFill>
              </a:rPr>
              <a:t>СВО</a:t>
            </a:r>
            <a:r>
              <a:rPr lang="en-US" altLang="ru-RU" sz="3000" dirty="0">
                <a:solidFill>
                  <a:srgbClr val="C00000"/>
                </a:solidFill>
              </a:rPr>
              <a:t>, </a:t>
            </a:r>
            <a:r>
              <a:rPr lang="en-US" altLang="en-US" sz="3000" dirty="0" err="1">
                <a:solidFill>
                  <a:srgbClr val="C00000"/>
                </a:solidFill>
              </a:rPr>
              <a:t>локальные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введения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дистанционной</a:t>
            </a:r>
            <a:r>
              <a:rPr lang="en-US" altLang="ru-RU" sz="3000" dirty="0">
                <a:solidFill>
                  <a:srgbClr val="C00000"/>
                </a:solidFill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</a:rPr>
              <a:t>работы</a:t>
            </a:r>
            <a:r>
              <a:rPr lang="en-US" altLang="ru-RU" sz="3000" dirty="0">
                <a:solidFill>
                  <a:srgbClr val="C00000"/>
                </a:solidFill>
              </a:rPr>
              <a:t> (</a:t>
            </a:r>
            <a:r>
              <a:rPr lang="en-US" altLang="en-US" sz="3000" dirty="0" err="1">
                <a:solidFill>
                  <a:srgbClr val="C00000"/>
                </a:solidFill>
              </a:rPr>
              <a:t>пандемии</a:t>
            </a:r>
            <a:r>
              <a:rPr lang="en-US" altLang="ru-RU" sz="3000" dirty="0">
                <a:solidFill>
                  <a:srgbClr val="C0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ru-RU" sz="3000" dirty="0">
                <a:solidFill>
                  <a:srgbClr val="C00000"/>
                </a:solidFill>
              </a:rPr>
              <a:t>•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Качество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приходящей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аудитории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иное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лучше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чем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ru-RU" altLang="en-US" sz="3000" dirty="0">
                <a:solidFill>
                  <a:srgbClr val="C00000"/>
                </a:solidFill>
                <a:sym typeface="+mn-ea"/>
              </a:rPr>
              <a:t>п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ланировалось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нужны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другие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компетенции</a:t>
            </a:r>
            <a:r>
              <a:rPr lang="en-US" altLang="ru-RU" sz="3000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sz="3000" dirty="0" err="1">
                <a:solidFill>
                  <a:srgbClr val="C00000"/>
                </a:solidFill>
                <a:sym typeface="+mn-ea"/>
              </a:rPr>
              <a:t>специалистов</a:t>
            </a:r>
            <a:endParaRPr lang="en-US" altLang="en-US" sz="3000" dirty="0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3530"/>
            <a:ext cx="10972800" cy="582613"/>
          </a:xfrm>
        </p:spPr>
        <p:txBody>
          <a:bodyPr/>
          <a:lstStyle/>
          <a:p>
            <a:r>
              <a:rPr lang="en-US" altLang="en-US" dirty="0" err="1">
                <a:sym typeface="+mn-ea"/>
              </a:rPr>
              <a:t>На</a:t>
            </a:r>
            <a:r>
              <a:rPr lang="en-US" altLang="ru-RU" dirty="0">
                <a:sym typeface="+mn-ea"/>
              </a:rPr>
              <a:t> </a:t>
            </a:r>
            <a:r>
              <a:rPr lang="en-US" altLang="en-US" dirty="0" err="1">
                <a:sym typeface="+mn-ea"/>
              </a:rPr>
              <a:t>какие</a:t>
            </a:r>
            <a:r>
              <a:rPr lang="en-US" altLang="ru-RU" dirty="0">
                <a:sym typeface="+mn-ea"/>
              </a:rPr>
              <a:t> </a:t>
            </a:r>
            <a:r>
              <a:rPr lang="en-US" altLang="en-US" dirty="0" err="1">
                <a:sym typeface="+mn-ea"/>
              </a:rPr>
              <a:t>риски</a:t>
            </a:r>
            <a:r>
              <a:rPr lang="en-US" altLang="ru-RU" dirty="0">
                <a:sym typeface="+mn-ea"/>
              </a:rPr>
              <a:t> </a:t>
            </a:r>
            <a:r>
              <a:rPr lang="en-US" altLang="en-US" dirty="0" err="1">
                <a:sym typeface="+mn-ea"/>
              </a:rPr>
              <a:t>обратить</a:t>
            </a:r>
            <a:r>
              <a:rPr lang="en-US" altLang="ru-RU" dirty="0">
                <a:sym typeface="+mn-ea"/>
              </a:rPr>
              <a:t> </a:t>
            </a:r>
            <a:r>
              <a:rPr lang="en-US" altLang="en-US" dirty="0" err="1">
                <a:sym typeface="+mn-ea"/>
              </a:rPr>
              <a:t>внимание</a:t>
            </a:r>
            <a:r>
              <a:rPr lang="en-US" altLang="ru-RU" dirty="0">
                <a:sym typeface="+mn-ea"/>
              </a:rPr>
              <a:t> </a:t>
            </a:r>
            <a:br>
              <a:rPr lang="en-US" altLang="ru-RU" dirty="0">
                <a:sym typeface="+mn-ea"/>
              </a:rPr>
            </a:br>
            <a:endParaRPr lang="ru-RU" altLang="en-US" dirty="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09600" y="1097280"/>
            <a:ext cx="10972800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ru-RU" dirty="0">
                <a:solidFill>
                  <a:srgbClr val="C00000"/>
                </a:solidFill>
                <a:sym typeface="+mn-ea"/>
              </a:rPr>
              <a:t>•</a:t>
            </a:r>
            <a:r>
              <a:rPr lang="en-US" altLang="ru-RU" dirty="0"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Очень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быстрые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изменения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>
                <a:solidFill>
                  <a:srgbClr val="C00000"/>
                </a:solidFill>
                <a:sym typeface="+mn-ea"/>
              </a:rPr>
              <a:t>в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мире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dirty="0">
                <a:solidFill>
                  <a:srgbClr val="C00000"/>
                </a:solidFill>
                <a:sym typeface="+mn-ea"/>
              </a:rPr>
              <a:t>в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обществе</a:t>
            </a:r>
            <a:endParaRPr lang="en-US" alt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dirty="0">
                <a:solidFill>
                  <a:srgbClr val="C00000"/>
                </a:solidFill>
                <a:sym typeface="+mn-ea"/>
              </a:rPr>
              <a:t>•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Качество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связи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>
                <a:solidFill>
                  <a:srgbClr val="C00000"/>
                </a:solidFill>
                <a:sym typeface="+mn-ea"/>
              </a:rPr>
              <a:t>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условия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sym typeface="+mn-ea"/>
              </a:rPr>
              <a:t>работы</a:t>
            </a:r>
            <a:endParaRPr lang="en-US" alt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dirty="0">
                <a:solidFill>
                  <a:srgbClr val="C00000"/>
                </a:solidFill>
                <a:sym typeface="+mn-ea"/>
              </a:rPr>
              <a:t>•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Риски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технические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: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перебои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со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светом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Инернетом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поломка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оборудования</a:t>
            </a:r>
            <a:endParaRPr lang="en-US" alt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dirty="0">
                <a:solidFill>
                  <a:srgbClr val="C00000"/>
                </a:solidFill>
                <a:sym typeface="+mn-ea"/>
              </a:rPr>
              <a:t>•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Риски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из</a:t>
            </a:r>
            <a:r>
              <a:rPr lang="en-US" altLang="ru-RU" dirty="0" err="1">
                <a:solidFill>
                  <a:srgbClr val="C00000"/>
                </a:solidFill>
                <a:sym typeface="+mn-ea"/>
              </a:rPr>
              <a:t>-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за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невозможности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доступа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>
                <a:solidFill>
                  <a:srgbClr val="C00000"/>
                </a:solidFill>
                <a:sym typeface="+mn-ea"/>
              </a:rPr>
              <a:t>к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площадке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, </a:t>
            </a:r>
            <a:endParaRPr lang="en-US" alt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на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которой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планировали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что</a:t>
            </a:r>
            <a:r>
              <a:rPr lang="en-US" altLang="ru-RU" dirty="0" err="1">
                <a:solidFill>
                  <a:srgbClr val="C00000"/>
                </a:solidFill>
                <a:sym typeface="+mn-ea"/>
              </a:rPr>
              <a:t>-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то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sym typeface="+mn-ea"/>
              </a:rPr>
              <a:t>провести</a:t>
            </a:r>
            <a:endParaRPr lang="en-US" alt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dirty="0">
                <a:solidFill>
                  <a:srgbClr val="C00000"/>
                </a:solidFill>
                <a:sym typeface="+mn-ea"/>
              </a:rPr>
              <a:t>•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Погодные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изменения</a:t>
            </a:r>
            <a:r>
              <a:rPr lang="en-US" altLang="ru-RU" dirty="0" smtClean="0">
                <a:solidFill>
                  <a:srgbClr val="C00000"/>
                </a:solidFill>
                <a:sym typeface="+mn-ea"/>
              </a:rPr>
              <a:t>:</a:t>
            </a:r>
            <a:r>
              <a:rPr lang="ru-RU" altLang="ru-RU" dirty="0" smtClean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 smtClean="0">
                <a:solidFill>
                  <a:srgbClr val="C00000"/>
                </a:solidFill>
                <a:sym typeface="+mn-ea"/>
              </a:rPr>
              <a:t>холод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дождь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катаклизмы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...</a:t>
            </a:r>
            <a:endParaRPr lang="en-US" alt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ru-RU" dirty="0">
                <a:solidFill>
                  <a:srgbClr val="C00000"/>
                </a:solidFill>
                <a:sym typeface="+mn-ea"/>
              </a:rPr>
              <a:t>•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Риск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сниженного</a:t>
            </a:r>
            <a:r>
              <a:rPr lang="ru-RU" altLang="en-US" dirty="0">
                <a:solidFill>
                  <a:srgbClr val="C00000"/>
                </a:solidFill>
                <a:sym typeface="+mn-ea"/>
              </a:rPr>
              <a:t> или повышенного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интереса</a:t>
            </a:r>
            <a:r>
              <a:rPr lang="en-US" altLang="ru-RU" dirty="0">
                <a:solidFill>
                  <a:srgbClr val="C00000"/>
                </a:solidFill>
                <a:sym typeface="+mn-ea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sym typeface="+mn-ea"/>
              </a:rPr>
              <a:t>участников</a:t>
            </a:r>
            <a:r>
              <a:rPr lang="ru-RU" altLang="en-US" dirty="0">
                <a:solidFill>
                  <a:srgbClr val="C00000"/>
                </a:solidFill>
                <a:sym typeface="+mn-ea"/>
              </a:rPr>
              <a:t> мероприятия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/>
              <a:t>На какие риски обратить внимание 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en-US" b="1" dirty="0">
                <a:solidFill>
                  <a:srgbClr val="C00000"/>
                </a:solidFill>
              </a:rPr>
              <a:t>Чем больше рисков вы предусмотрите и спланируете мероприятия по их преодолению и снижению их влияния на ваши </a:t>
            </a:r>
            <a:r>
              <a:rPr lang="ru-RU" altLang="en-US" b="1" dirty="0" smtClean="0">
                <a:solidFill>
                  <a:srgbClr val="C00000"/>
                </a:solidFill>
              </a:rPr>
              <a:t>планы, </a:t>
            </a:r>
            <a:endParaRPr lang="ru-RU" alt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altLang="en-US" b="1" dirty="0">
                <a:solidFill>
                  <a:srgbClr val="C00000"/>
                </a:solidFill>
              </a:rPr>
              <a:t>тем больше будет повода и возможностей добиться результатов и отметить Успех!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 чем собственно речь?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en-US" dirty="0">
                <a:solidFill>
                  <a:srgbClr val="C00000"/>
                </a:solidFill>
              </a:rPr>
              <a:t>Предлагаю ответить на несколько вопросов:</a:t>
            </a:r>
            <a:endParaRPr lang="ru-RU" altLang="en-US" dirty="0"/>
          </a:p>
          <a:p>
            <a:pPr marL="0" indent="0">
              <a:buNone/>
            </a:pPr>
            <a:endParaRPr lang="ru-RU" altLang="en-US" dirty="0"/>
          </a:p>
          <a:p>
            <a:r>
              <a:rPr lang="ru-RU" altLang="en-US" dirty="0" smtClean="0"/>
              <a:t>Что </a:t>
            </a:r>
            <a:r>
              <a:rPr lang="ru-RU" altLang="en-US" dirty="0"/>
              <a:t>вы планируете, когда задумываете мероприятие, проект...?</a:t>
            </a:r>
          </a:p>
          <a:p>
            <a:r>
              <a:rPr lang="ru-RU" altLang="en-US" dirty="0" smtClean="0"/>
              <a:t>Что </a:t>
            </a:r>
            <a:r>
              <a:rPr lang="ru-RU" altLang="en-US" dirty="0"/>
              <a:t>вы обещаете людям, когда приглашаете их к участию в...?</a:t>
            </a:r>
          </a:p>
          <a:p>
            <a:r>
              <a:rPr lang="ru-RU" altLang="en-US" dirty="0" smtClean="0"/>
              <a:t>Что </a:t>
            </a:r>
            <a:r>
              <a:rPr lang="ru-RU" altLang="en-US" dirty="0"/>
              <a:t>мотивирует людей остаться в вашей команде на долгое время?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3670" y="177800"/>
            <a:ext cx="8165465" cy="582930"/>
          </a:xfrm>
        </p:spPr>
        <p:txBody>
          <a:bodyPr/>
          <a:lstStyle/>
          <a:p>
            <a:r>
              <a:rPr lang="ru-RU" altLang="en-US" sz="3200">
                <a:sym typeface="+mn-ea"/>
              </a:rPr>
              <a:t>что вы планируете, когда задумываете  мероприятие, проект...?</a:t>
            </a:r>
            <a:endParaRPr lang="ru-RU" altLang="en-US" sz="32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33070" y="1174750"/>
            <a:ext cx="11149330" cy="535622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altLang="en-US" sz="3600">
                <a:solidFill>
                  <a:srgbClr val="C00000"/>
                </a:solidFill>
              </a:rPr>
              <a:t>решить проблемы/задачи</a:t>
            </a:r>
          </a:p>
          <a:p>
            <a:endParaRPr lang="ru-RU" altLang="en-US" sz="3600">
              <a:solidFill>
                <a:srgbClr val="C00000"/>
              </a:solidFill>
            </a:endParaRPr>
          </a:p>
          <a:p>
            <a:r>
              <a:rPr lang="ru-RU" altLang="en-US" sz="3600">
                <a:solidFill>
                  <a:srgbClr val="C00000"/>
                </a:solidFill>
              </a:rPr>
              <a:t>получить запланированный результат</a:t>
            </a:r>
          </a:p>
          <a:p>
            <a:endParaRPr lang="ru-RU" altLang="en-US" sz="3600">
              <a:solidFill>
                <a:srgbClr val="C00000"/>
              </a:solidFill>
            </a:endParaRPr>
          </a:p>
          <a:p>
            <a:r>
              <a:rPr lang="ru-RU" altLang="en-US" sz="3600">
                <a:solidFill>
                  <a:srgbClr val="C00000"/>
                </a:solidFill>
              </a:rPr>
              <a:t>увидить позитивные изменения</a:t>
            </a:r>
          </a:p>
          <a:p>
            <a:endParaRPr lang="ru-RU" altLang="en-US" sz="3600">
              <a:solidFill>
                <a:srgbClr val="C00000"/>
              </a:solidFill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 rot="5400000">
            <a:off x="4417060" y="3408045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 rot="5400000">
            <a:off x="4417060" y="1969770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5400000">
            <a:off x="4417060" y="4643755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Управляющая кнопка: справка 6"/>
          <p:cNvSpPr/>
          <p:nvPr/>
        </p:nvSpPr>
        <p:spPr>
          <a:xfrm>
            <a:off x="4304665" y="5487035"/>
            <a:ext cx="1043940" cy="1043940"/>
          </a:xfrm>
          <a:prstGeom prst="actionButtonHelp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8" name="Текстовое поле 7"/>
          <p:cNvSpPr txBox="1"/>
          <p:nvPr/>
        </p:nvSpPr>
        <p:spPr>
          <a:xfrm>
            <a:off x="3048000" y="324485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altLang="en-US">
                <a:solidFill>
                  <a:srgbClr val="C00000"/>
                </a:solidFill>
                <a:sym typeface="+mn-ea"/>
              </a:rPr>
              <a:t>УСПЕХ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0440" y="190500"/>
            <a:ext cx="10972800" cy="582613"/>
          </a:xfrm>
        </p:spPr>
        <p:txBody>
          <a:bodyPr/>
          <a:lstStyle/>
          <a:p>
            <a:r>
              <a:rPr lang="ru-RU" altLang="en-US" sz="3200">
                <a:sym typeface="+mn-ea"/>
              </a:rPr>
              <a:t>что вы обещаете людям, когда приглашаете их </a:t>
            </a:r>
            <a:br>
              <a:rPr lang="ru-RU" altLang="en-US" sz="3200">
                <a:sym typeface="+mn-ea"/>
              </a:rPr>
            </a:br>
            <a:r>
              <a:rPr lang="ru-RU" altLang="en-US" sz="3200">
                <a:sym typeface="+mn-ea"/>
              </a:rPr>
              <a:t>к участию в...?</a:t>
            </a:r>
            <a:endParaRPr lang="ru-RU" altLang="en-US" sz="32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>
                <a:solidFill>
                  <a:srgbClr val="FF0000"/>
                </a:solidFill>
              </a:rPr>
              <a:t>Вы сможете решить свою проблему</a:t>
            </a:r>
          </a:p>
          <a:p>
            <a:endParaRPr lang="ru-RU" altLang="en-US">
              <a:solidFill>
                <a:srgbClr val="FF0000"/>
              </a:solidFill>
            </a:endParaRPr>
          </a:p>
          <a:p>
            <a:r>
              <a:rPr lang="ru-RU" altLang="en-US">
                <a:solidFill>
                  <a:srgbClr val="FF0000"/>
                </a:solidFill>
              </a:rPr>
              <a:t>Вам будет интересно, </a:t>
            </a:r>
            <a:r>
              <a:rPr lang="ru-RU" altLang="en-US">
                <a:solidFill>
                  <a:srgbClr val="FF0000"/>
                </a:solidFill>
                <a:sym typeface="+mn-ea"/>
              </a:rPr>
              <a:t>узнаете новую информацию</a:t>
            </a:r>
            <a:endParaRPr lang="ru-RU" altLang="en-US"/>
          </a:p>
          <a:p>
            <a:endParaRPr lang="ru-RU" altLang="en-US">
              <a:solidFill>
                <a:srgbClr val="FF0000"/>
              </a:solidFill>
            </a:endParaRPr>
          </a:p>
          <a:p>
            <a:r>
              <a:rPr lang="ru-RU" altLang="en-US">
                <a:solidFill>
                  <a:srgbClr val="FF0000"/>
                </a:solidFill>
              </a:rPr>
              <a:t>Вы получите новые навыки, реализуете свои таланты</a:t>
            </a:r>
            <a:endParaRPr lang="ru-RU" altLang="en-US"/>
          </a:p>
        </p:txBody>
      </p:sp>
      <p:sp>
        <p:nvSpPr>
          <p:cNvPr id="5" name="Стрелка вправо с вырезом 4"/>
          <p:cNvSpPr/>
          <p:nvPr/>
        </p:nvSpPr>
        <p:spPr>
          <a:xfrm rot="5400000">
            <a:off x="4417060" y="1824355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 rot="5400000">
            <a:off x="4417060" y="2972435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5400000">
            <a:off x="4417060" y="4261485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Управляющая кнопка: справка 6"/>
          <p:cNvSpPr/>
          <p:nvPr/>
        </p:nvSpPr>
        <p:spPr>
          <a:xfrm>
            <a:off x="4304665" y="5244465"/>
            <a:ext cx="1043940" cy="1043940"/>
          </a:xfrm>
          <a:prstGeom prst="actionButtonHelp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150" y="97155"/>
            <a:ext cx="10972800" cy="582613"/>
          </a:xfrm>
        </p:spPr>
        <p:txBody>
          <a:bodyPr/>
          <a:lstStyle/>
          <a:p>
            <a:r>
              <a:rPr lang="ru-RU" altLang="en-US" sz="3200">
                <a:sym typeface="+mn-ea"/>
              </a:rPr>
              <a:t>что мотивирует людей остаться в вашей команде на долгое время?</a:t>
            </a:r>
            <a:endParaRPr lang="ru-RU" altLang="en-US" sz="3200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>
                <a:solidFill>
                  <a:srgbClr val="FF0000"/>
                </a:solidFill>
              </a:rPr>
              <a:t>чувство причастности к команде/важному делу</a:t>
            </a:r>
          </a:p>
          <a:p>
            <a:endParaRPr lang="ru-RU" altLang="en-US">
              <a:solidFill>
                <a:srgbClr val="FF0000"/>
              </a:solidFill>
            </a:endParaRPr>
          </a:p>
          <a:p>
            <a:r>
              <a:rPr lang="ru-RU" altLang="en-US">
                <a:solidFill>
                  <a:srgbClr val="FF0000"/>
                </a:solidFill>
              </a:rPr>
              <a:t>возможность самореализации</a:t>
            </a:r>
          </a:p>
          <a:p>
            <a:endParaRPr lang="ru-RU" altLang="en-US">
              <a:solidFill>
                <a:srgbClr val="FF0000"/>
              </a:solidFill>
            </a:endParaRPr>
          </a:p>
          <a:p>
            <a:r>
              <a:rPr lang="ru-RU" altLang="en-US">
                <a:solidFill>
                  <a:srgbClr val="FF0000"/>
                </a:solidFill>
              </a:rPr>
              <a:t>чувство значимости и востребованности</a:t>
            </a:r>
          </a:p>
          <a:p>
            <a:endParaRPr lang="ru-RU" altLang="en-US">
              <a:solidFill>
                <a:srgbClr val="FF0000"/>
              </a:solidFill>
            </a:endParaRPr>
          </a:p>
          <a:p>
            <a:endParaRPr lang="ru-RU" altLang="en-US">
              <a:solidFill>
                <a:srgbClr val="FF0000"/>
              </a:solidFill>
            </a:endParaRPr>
          </a:p>
        </p:txBody>
      </p:sp>
      <p:sp>
        <p:nvSpPr>
          <p:cNvPr id="5" name="Стрелка вправо с вырезом 4"/>
          <p:cNvSpPr/>
          <p:nvPr/>
        </p:nvSpPr>
        <p:spPr>
          <a:xfrm rot="5400000">
            <a:off x="4417060" y="1824990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Стрелка вправо с вырезом 3"/>
          <p:cNvSpPr/>
          <p:nvPr/>
        </p:nvSpPr>
        <p:spPr>
          <a:xfrm rot="5400000">
            <a:off x="4417060" y="3024505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 rot="5400000">
            <a:off x="4417060" y="4145280"/>
            <a:ext cx="817880" cy="485775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" name="Управляющая кнопка: справка 6"/>
          <p:cNvSpPr/>
          <p:nvPr/>
        </p:nvSpPr>
        <p:spPr>
          <a:xfrm>
            <a:off x="4304665" y="5244465"/>
            <a:ext cx="1043940" cy="1043940"/>
          </a:xfrm>
          <a:prstGeom prst="actionButtonHelp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altLang="en-US" dirty="0"/>
              <a:t>           </a:t>
            </a:r>
            <a:r>
              <a:rPr lang="ru-RU" altLang="en-US" dirty="0">
                <a:solidFill>
                  <a:srgbClr val="C00000"/>
                </a:solidFill>
              </a:rPr>
              <a:t>На все вопросы есть </a:t>
            </a:r>
            <a:r>
              <a:rPr lang="ru-RU" altLang="en-US" dirty="0" smtClean="0">
                <a:solidFill>
                  <a:srgbClr val="C00000"/>
                </a:solidFill>
              </a:rPr>
              <a:t>ещё </a:t>
            </a:r>
            <a:r>
              <a:rPr lang="ru-RU" altLang="en-US" dirty="0">
                <a:solidFill>
                  <a:srgbClr val="C00000"/>
                </a:solidFill>
              </a:rPr>
              <a:t>один ответ:</a:t>
            </a:r>
          </a:p>
          <a:p>
            <a:pPr marL="0" indent="0" algn="r">
              <a:buNone/>
            </a:pPr>
            <a:r>
              <a:rPr lang="ru-RU" altLang="en-US" dirty="0">
                <a:solidFill>
                  <a:srgbClr val="C00000"/>
                </a:solidFill>
              </a:rPr>
              <a:t>  </a:t>
            </a:r>
          </a:p>
          <a:p>
            <a:pPr marL="0" indent="0" algn="ctr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вы планируете </a:t>
            </a:r>
            <a:r>
              <a:rPr lang="ru-RU" altLang="en-US" dirty="0">
                <a:solidFill>
                  <a:srgbClr val="C00000"/>
                </a:solidFill>
                <a:sym typeface="+mn-ea"/>
              </a:rPr>
              <a:t>УСПЕХ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, когда задумываете мероприятие, проект...!</a:t>
            </a:r>
          </a:p>
          <a:p>
            <a:pPr marL="0" indent="0" algn="ctr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вы обещаете людям </a:t>
            </a:r>
            <a:r>
              <a:rPr lang="ru-RU" altLang="en-US" dirty="0">
                <a:solidFill>
                  <a:srgbClr val="C00000"/>
                </a:solidFill>
                <a:sym typeface="+mn-ea"/>
              </a:rPr>
              <a:t>УСПЕХ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, когда приглашаете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  <a:sym typeface="+mn-ea"/>
              </a:rPr>
              <a:t>их</a:t>
            </a:r>
          </a:p>
          <a:p>
            <a:pPr marL="0" indent="0" algn="ctr">
              <a:buNone/>
            </a:pP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  <a:sym typeface="+mn-ea"/>
              </a:rPr>
              <a:t>к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участию в...!</a:t>
            </a:r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 людей мотивирует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  <a:sym typeface="+mn-ea"/>
              </a:rPr>
              <a:t>остаться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в вашей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  <a:sym typeface="+mn-ea"/>
              </a:rPr>
              <a:t>команде</a:t>
            </a:r>
          </a:p>
          <a:p>
            <a:pPr marL="0" indent="0" algn="ctr">
              <a:buNone/>
            </a:pP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  <a:sym typeface="+mn-ea"/>
              </a:rPr>
              <a:t>на </a:t>
            </a:r>
            <a:r>
              <a:rPr lang="ru-RU" altLang="en-US" dirty="0">
                <a:solidFill>
                  <a:schemeClr val="accent1">
                    <a:lumMod val="75000"/>
                  </a:schemeClr>
                </a:solidFill>
                <a:sym typeface="+mn-ea"/>
              </a:rPr>
              <a:t>долгое время </a:t>
            </a:r>
            <a:r>
              <a:rPr lang="ru-RU" altLang="en-US" dirty="0">
                <a:solidFill>
                  <a:srgbClr val="C00000"/>
                </a:solidFill>
                <a:sym typeface="+mn-ea"/>
              </a:rPr>
              <a:t>УСПЕХ!</a:t>
            </a:r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Управляющая кнопка: справка 6"/>
          <p:cNvSpPr/>
          <p:nvPr/>
        </p:nvSpPr>
        <p:spPr>
          <a:xfrm>
            <a:off x="755015" y="1174750"/>
            <a:ext cx="1043940" cy="1043940"/>
          </a:xfrm>
          <a:prstGeom prst="actionButtonHelp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Что для вас УСПЕХ?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altLang="en-US" sz="3600" dirty="0" smtClean="0">
                <a:solidFill>
                  <a:srgbClr val="C00000"/>
                </a:solidFill>
              </a:rPr>
              <a:t>Назовите, </a:t>
            </a:r>
            <a:r>
              <a:rPr lang="ru-RU" altLang="en-US" sz="3600" dirty="0">
                <a:solidFill>
                  <a:srgbClr val="C00000"/>
                </a:solidFill>
              </a:rPr>
              <a:t>в </a:t>
            </a:r>
            <a:r>
              <a:rPr lang="ru-RU" altLang="en-US" sz="3600" dirty="0" smtClean="0">
                <a:solidFill>
                  <a:srgbClr val="C00000"/>
                </a:solidFill>
              </a:rPr>
              <a:t>чём </a:t>
            </a:r>
            <a:r>
              <a:rPr lang="ru-RU" altLang="en-US" sz="3600" dirty="0">
                <a:solidFill>
                  <a:srgbClr val="C00000"/>
                </a:solidFill>
              </a:rPr>
              <a:t>был успех?</a:t>
            </a:r>
          </a:p>
          <a:p>
            <a:pPr algn="ctr"/>
            <a:endParaRPr lang="ru-RU" altLang="en-US" sz="3600" dirty="0">
              <a:solidFill>
                <a:srgbClr val="C00000"/>
              </a:solidFill>
            </a:endParaRPr>
          </a:p>
          <a:p>
            <a:pPr algn="ctr"/>
            <a:r>
              <a:rPr lang="ru-RU" altLang="en-US" sz="3600" dirty="0">
                <a:solidFill>
                  <a:srgbClr val="C00000"/>
                </a:solidFill>
              </a:rPr>
              <a:t>Для кого это был успех?</a:t>
            </a:r>
          </a:p>
          <a:p>
            <a:pPr algn="ctr"/>
            <a:endParaRPr lang="ru-RU" altLang="en-US" sz="3600" dirty="0">
              <a:solidFill>
                <a:srgbClr val="C00000"/>
              </a:solidFill>
            </a:endParaRPr>
          </a:p>
          <a:p>
            <a:pPr algn="ctr"/>
            <a:r>
              <a:rPr lang="ru-RU" altLang="en-US" sz="3600" dirty="0">
                <a:solidFill>
                  <a:srgbClr val="C00000"/>
                </a:solidFill>
              </a:rPr>
              <a:t>Почему это был успех?</a:t>
            </a:r>
          </a:p>
          <a:p>
            <a:pPr algn="ctr"/>
            <a:endParaRPr lang="ru-RU" altLang="en-US" sz="3600" dirty="0">
              <a:solidFill>
                <a:srgbClr val="C00000"/>
              </a:solidFill>
            </a:endParaRPr>
          </a:p>
          <a:p>
            <a:pPr algn="ctr"/>
            <a:r>
              <a:rPr lang="ru-RU" altLang="en-US" sz="3600" dirty="0">
                <a:solidFill>
                  <a:srgbClr val="C00000"/>
                </a:solidFill>
              </a:rPr>
              <a:t>Вы его планировали?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sym typeface="+mn-ea"/>
              </a:rPr>
              <a:t>Планируем  УСПЕХ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en-US" dirty="0">
                <a:solidFill>
                  <a:srgbClr val="C00000"/>
                </a:solidFill>
              </a:rPr>
              <a:t>Успех нужно планировать и он должен быть всегда!</a:t>
            </a: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успех для вашей команды</a:t>
            </a: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успех для себя, как лидера</a:t>
            </a: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успех для каждого члена команды</a:t>
            </a: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успех для ваших </a:t>
            </a:r>
            <a:r>
              <a:rPr lang="ru-RU" altLang="en-US" dirty="0" err="1">
                <a:solidFill>
                  <a:schemeClr val="accent1">
                    <a:lumMod val="75000"/>
                  </a:schemeClr>
                </a:solidFill>
              </a:rPr>
              <a:t>благополучателей</a:t>
            </a:r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altLang="en-US" dirty="0">
                <a:solidFill>
                  <a:schemeClr val="accent1">
                    <a:lumMod val="75000"/>
                  </a:schemeClr>
                </a:solidFill>
              </a:rPr>
              <a:t>успех для ваших </a:t>
            </a:r>
            <a:r>
              <a:rPr lang="ru-RU" altLang="en-US" dirty="0" smtClean="0">
                <a:solidFill>
                  <a:schemeClr val="accent1">
                    <a:lumMod val="75000"/>
                  </a:schemeClr>
                </a:solidFill>
              </a:rPr>
              <a:t>партнёров</a:t>
            </a:r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1036</Words>
  <Application>Microsoft Office PowerPoint</Application>
  <PresentationFormat>Широкоэкранный</PresentationFormat>
  <Paragraphs>149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微软雅黑</vt:lpstr>
      <vt:lpstr>SimSun</vt:lpstr>
      <vt:lpstr>Arial</vt:lpstr>
      <vt:lpstr>Calibri</vt:lpstr>
      <vt:lpstr>Calibri Light</vt:lpstr>
      <vt:lpstr>Специальное оформление</vt:lpstr>
      <vt:lpstr>Communications and Dialogues</vt:lpstr>
      <vt:lpstr>Office Theme</vt:lpstr>
      <vt:lpstr>Оформление по умолчанию</vt:lpstr>
      <vt:lpstr>Презентация PowerPoint</vt:lpstr>
      <vt:lpstr>Планирование марафона добровольческих дел</vt:lpstr>
      <vt:lpstr>О чем собственно речь?</vt:lpstr>
      <vt:lpstr>что вы планируете, когда задумываете  мероприятие, проект...?</vt:lpstr>
      <vt:lpstr>что вы обещаете людям, когда приглашаете их  к участию в...?</vt:lpstr>
      <vt:lpstr>что мотивирует людей остаться в вашей команде на долгое время?</vt:lpstr>
      <vt:lpstr>Презентация PowerPoint</vt:lpstr>
      <vt:lpstr>Что для вас УСПЕХ?</vt:lpstr>
      <vt:lpstr>Планируем  УСПЕХ</vt:lpstr>
      <vt:lpstr>В чём отличие планировния результатов и успеха?</vt:lpstr>
      <vt:lpstr>успех для вашей команды</vt:lpstr>
      <vt:lpstr>планирование успеха</vt:lpstr>
      <vt:lpstr>успех для себя, как лидера</vt:lpstr>
      <vt:lpstr>успех для каждого члена команды</vt:lpstr>
      <vt:lpstr>успех для ваших партнеров</vt:lpstr>
      <vt:lpstr>планирование успеха</vt:lpstr>
      <vt:lpstr>Работа с рисками</vt:lpstr>
      <vt:lpstr>Оценка рисков</vt:lpstr>
      <vt:lpstr>Как разделить риски на важные и второстепенные?</vt:lpstr>
      <vt:lpstr>Матрица анализа рисков</vt:lpstr>
      <vt:lpstr>Работа с рисками</vt:lpstr>
      <vt:lpstr>Работа с рисками</vt:lpstr>
      <vt:lpstr>На какие риски обратить внимание  </vt:lpstr>
      <vt:lpstr>На какие риски обратить внимание  </vt:lpstr>
      <vt:lpstr>На какие риски обратить внимание  </vt:lpstr>
      <vt:lpstr>На какие риски обратить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</cp:revision>
  <dcterms:created xsi:type="dcterms:W3CDTF">2025-07-07T05:15:00Z</dcterms:created>
  <dcterms:modified xsi:type="dcterms:W3CDTF">2025-07-21T18:49:41Z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1049-12.2.0.21931</vt:lpwstr>
  </property>
  <property fmtid="{D5CDD505-2E9C-101B-9397-08002B2CF9AE}" pid="3" name="ICV">
    <vt:lpwstr>9A71FB79FCD641079F4907CF991BEFBF_13</vt:lpwstr>
  </property>
</Properties>
</file>