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427" r:id="rId2"/>
    <p:sldId id="354" r:id="rId3"/>
    <p:sldId id="399" r:id="rId4"/>
    <p:sldId id="400" r:id="rId5"/>
    <p:sldId id="397" r:id="rId6"/>
    <p:sldId id="401" r:id="rId7"/>
    <p:sldId id="402" r:id="rId8"/>
    <p:sldId id="403" r:id="rId9"/>
    <p:sldId id="327" r:id="rId10"/>
    <p:sldId id="363" r:id="rId11"/>
    <p:sldId id="360" r:id="rId12"/>
    <p:sldId id="372" r:id="rId13"/>
    <p:sldId id="373" r:id="rId14"/>
    <p:sldId id="396" r:id="rId15"/>
    <p:sldId id="302" r:id="rId16"/>
    <p:sldId id="365" r:id="rId17"/>
    <p:sldId id="362" r:id="rId18"/>
    <p:sldId id="398" r:id="rId19"/>
    <p:sldId id="371" r:id="rId20"/>
    <p:sldId id="404" r:id="rId21"/>
    <p:sldId id="426" r:id="rId22"/>
    <p:sldId id="405" r:id="rId23"/>
    <p:sldId id="421" r:id="rId24"/>
    <p:sldId id="423" r:id="rId25"/>
    <p:sldId id="408" r:id="rId26"/>
    <p:sldId id="406" r:id="rId27"/>
    <p:sldId id="407" r:id="rId28"/>
    <p:sldId id="409" r:id="rId29"/>
    <p:sldId id="410" r:id="rId30"/>
    <p:sldId id="411" r:id="rId31"/>
    <p:sldId id="412" r:id="rId32"/>
    <p:sldId id="413" r:id="rId33"/>
    <p:sldId id="414" r:id="rId34"/>
    <p:sldId id="415" r:id="rId35"/>
    <p:sldId id="416" r:id="rId36"/>
  </p:sldIdLst>
  <p:sldSz cx="9144000" cy="6858000" type="screen4x3"/>
  <p:notesSz cx="6797675" cy="9926638"/>
  <p:defaultTextStyle>
    <a:defPPr>
      <a:defRPr lang="ru-RU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  <a:srgbClr val="FFFF00"/>
    <a:srgbClr val="CC0000"/>
    <a:srgbClr val="FF9933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77" d="100"/>
          <a:sy n="77" d="100"/>
        </p:scale>
        <p:origin x="120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9246123368031E-3"/>
          <c:y val="0.229152091209085"/>
          <c:w val="0.52358855066708798"/>
          <c:h val="0.71462761645102502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14,28</c:v>
                </c:pt>
              </c:strCache>
            </c:strRef>
          </c:tx>
          <c:dPt>
            <c:idx val="0"/>
            <c:bubble3D val="0"/>
            <c:spPr>
              <a:solidFill>
                <a:srgbClr val="CC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6E5-4C87-8188-132BEFA5C60F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6E5-4C87-8188-132BEFA5C60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6E5-4C87-8188-132BEFA5C60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6E5-4C87-8188-132BEFA5C60F}"/>
              </c:ext>
            </c:extLst>
          </c:dPt>
          <c:dPt>
            <c:idx val="4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6E5-4C87-8188-132BEFA5C60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E6E5-4C87-8188-132BEFA5C60F}"/>
              </c:ext>
            </c:extLst>
          </c:dPt>
          <c:cat>
            <c:strRef>
              <c:f>Лист1!$A$2:$A$7</c:f>
              <c:strCache>
                <c:ptCount val="6"/>
                <c:pt idx="0">
                  <c:v>информационные</c:v>
                </c:pt>
                <c:pt idx="1">
                  <c:v>материальные</c:v>
                </c:pt>
                <c:pt idx="2">
                  <c:v>финансовые</c:v>
                </c:pt>
                <c:pt idx="3">
                  <c:v>человеческие</c:v>
                </c:pt>
                <c:pt idx="4">
                  <c:v>природные</c:v>
                </c:pt>
                <c:pt idx="5">
                  <c:v>административные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14.28</c:v>
                </c:pt>
                <c:pt idx="1">
                  <c:v>14.28</c:v>
                </c:pt>
                <c:pt idx="2">
                  <c:v>14.28</c:v>
                </c:pt>
                <c:pt idx="3">
                  <c:v>14.28</c:v>
                </c:pt>
                <c:pt idx="4">
                  <c:v>14.28</c:v>
                </c:pt>
                <c:pt idx="5">
                  <c:v>14.29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E6E5-4C87-8188-132BEFA5C6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r"/>
      <c:layout>
        <c:manualLayout>
          <c:xMode val="edge"/>
          <c:yMode val="edge"/>
          <c:x val="0.49578850013549902"/>
          <c:y val="2.7194238177739999E-2"/>
          <c:w val="0.50421149986450098"/>
          <c:h val="0.97280576182225997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ru-RU" sz="2000" b="0" i="0" u="none" strike="noStrike" kern="1200" baseline="0">
              <a:solidFill>
                <a:srgbClr val="FFC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edd59153-fde0-4e26-b30b-f7a62fcc6b8d}"/>
      </c:ext>
    </c:extLst>
  </c:chart>
  <c:spPr>
    <a:noFill/>
    <a:ln>
      <a:noFill/>
    </a:ln>
    <a:effectLst/>
  </c:spPr>
  <c:txPr>
    <a:bodyPr/>
    <a:lstStyle/>
    <a:p>
      <a:pPr>
        <a:defRPr lang="ru-RU" sz="2000" baseline="0"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6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6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algn="r" eaLnBrk="1" hangingPunct="1">
              <a:buNone/>
            </a:pPr>
            <a:fld id="{9A0DB2DC-4C9A-4742-B13C-FB6460FD3503}" type="slidenum">
              <a:rPr lang="ru-RU" sz="1200" dirty="0"/>
              <a:t>‹#›</a:t>
            </a:fld>
            <a:endParaRPr lang="ru-RU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351FC2-CE74-4AD7-8B9F-E8D231A126D8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E1AEC4-0D8F-485D-949E-8A57F9083391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1AEC4-0D8F-485D-949E-8A57F9083391}" type="slidenum">
              <a:rPr lang="ru-RU" smtClean="0"/>
              <a:t>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Arial" panose="020B0604020202020204" pitchFamily="34" charset="0"/>
              </a:rPr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Arial" panose="020B0604020202020204" pitchFamily="34" charset="0"/>
              </a:rPr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Arial" panose="020B0604020202020204" pitchFamily="34" charset="0"/>
              </a:rPr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Arial" panose="020B0604020202020204" pitchFamily="34" charset="0"/>
              </a:rPr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ru-RU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FCD6FFE-3E86-43B2-AB33-FFD8C6426BD0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Arial" panose="020B0604020202020204" pitchFamily="34" charset="0"/>
              </a:rPr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Arial" panose="020B0604020202020204" pitchFamily="34" charset="0"/>
              </a:rPr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Arial" panose="020B0604020202020204" pitchFamily="34" charset="0"/>
              </a:rPr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Замещающая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Замещающий 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Замещающий 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Arial" panose="020B0604020202020204" pitchFamily="34" charset="0"/>
              </a:rPr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Arial" panose="020B0604020202020204" pitchFamily="34" charset="0"/>
              </a:rPr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Arial" panose="020B0604020202020204" pitchFamily="34" charset="0"/>
              </a:rPr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Arial" panose="020B0604020202020204" pitchFamily="34" charset="0"/>
              </a:rPr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Arial" panose="020B0604020202020204" pitchFamily="34" charset="0"/>
              </a:rPr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ru-RU" altLang="ru-RU" dirty="0"/>
              <a:t>Образец заголовка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ru-RU" altLang="ru-RU" dirty="0"/>
              <a:t>Образец текста</a:t>
            </a:r>
          </a:p>
          <a:p>
            <a:pPr lvl="1"/>
            <a:r>
              <a:rPr lang="ru-RU" altLang="ru-RU" dirty="0"/>
              <a:t>Второй уровень</a:t>
            </a:r>
          </a:p>
          <a:p>
            <a:pPr lvl="2"/>
            <a:r>
              <a:rPr lang="ru-RU" altLang="ru-RU" dirty="0"/>
              <a:t>Третий уровень</a:t>
            </a:r>
          </a:p>
          <a:p>
            <a:pPr lvl="3"/>
            <a:r>
              <a:rPr lang="ru-RU" altLang="ru-RU" dirty="0"/>
              <a:t>Четвертый уровень</a:t>
            </a:r>
          </a:p>
          <a:p>
            <a:pPr lvl="4"/>
            <a:r>
              <a:rPr lang="ru-RU" altLang="ru-RU" dirty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Arial" panose="020B0604020202020204" pitchFamily="34" charset="0"/>
              </a:rPr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000000">
                    <a:alpha val="0"/>
                  </a:srgbClr>
                </a:solidFill>
              </a14:hiddenFill>
            </a:ext>
          </a:extLst>
        </p:spPr>
        <p:txBody>
          <a:bodyPr/>
          <a:lstStyle/>
          <a:p>
            <a:endParaRPr lang="ru-RU" altLang="en-US"/>
          </a:p>
        </p:txBody>
      </p:sp>
      <p:sp>
        <p:nvSpPr>
          <p:cNvPr id="4" name="Замещающее содержимое 2"/>
          <p:cNvSpPr>
            <a:spLocks noGrp="1"/>
          </p:cNvSpPr>
          <p:nvPr/>
        </p:nvSpPr>
        <p:spPr>
          <a:xfrm>
            <a:off x="-36830" y="1534160"/>
            <a:ext cx="9189720" cy="5796915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endParaRPr lang="en-US" altLang="ru-RU" dirty="0"/>
          </a:p>
          <a:p>
            <a:pPr marL="0" indent="0" algn="ctr">
              <a:lnSpc>
                <a:spcPct val="100000"/>
              </a:lnSpc>
              <a:buNone/>
            </a:pPr>
            <a:r>
              <a:rPr lang="en-US" altLang="ru-RU" dirty="0"/>
              <a:t> </a:t>
            </a:r>
            <a:r>
              <a:rPr lang="en-US" altLang="en-US" sz="4400" dirty="0" err="1" smtClean="0">
                <a:solidFill>
                  <a:srgbClr val="33CC33"/>
                </a:solidFill>
              </a:rPr>
              <a:t>Планирование</a:t>
            </a:r>
            <a:r>
              <a:rPr lang="en-US" altLang="ru-RU" sz="4400" dirty="0" smtClean="0">
                <a:solidFill>
                  <a:srgbClr val="33CC33"/>
                </a:solidFill>
              </a:rPr>
              <a:t> </a:t>
            </a:r>
            <a:r>
              <a:rPr lang="en-US" altLang="en-US" sz="4400" dirty="0" err="1">
                <a:solidFill>
                  <a:srgbClr val="33CC33"/>
                </a:solidFill>
              </a:rPr>
              <a:t>добровольческого</a:t>
            </a:r>
            <a:r>
              <a:rPr lang="en-US" altLang="ru-RU" sz="4400" dirty="0">
                <a:solidFill>
                  <a:srgbClr val="33CC33"/>
                </a:solidFill>
              </a:rPr>
              <a:t> </a:t>
            </a:r>
            <a:r>
              <a:rPr lang="en-US" altLang="en-US" sz="4400" dirty="0" err="1" smtClean="0">
                <a:solidFill>
                  <a:srgbClr val="33CC33"/>
                </a:solidFill>
              </a:rPr>
              <a:t>марафона</a:t>
            </a:r>
            <a:endParaRPr lang="ru-RU" altLang="en-US" sz="4400" dirty="0">
              <a:solidFill>
                <a:srgbClr val="33CC33"/>
              </a:solidFill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altLang="en-US" sz="4400" dirty="0" smtClean="0">
                <a:solidFill>
                  <a:srgbClr val="33CC33"/>
                </a:solidFill>
              </a:rPr>
              <a:t>в</a:t>
            </a:r>
            <a:r>
              <a:rPr lang="en-US" altLang="ru-RU" sz="4400" dirty="0" smtClean="0">
                <a:solidFill>
                  <a:srgbClr val="33CC33"/>
                </a:solidFill>
              </a:rPr>
              <a:t> </a:t>
            </a:r>
            <a:r>
              <a:rPr lang="en-US" altLang="en-US" sz="4400" dirty="0" err="1">
                <a:solidFill>
                  <a:srgbClr val="33CC33"/>
                </a:solidFill>
              </a:rPr>
              <a:t>рамках</a:t>
            </a:r>
            <a:r>
              <a:rPr lang="en-US" altLang="ru-RU" sz="4400" dirty="0">
                <a:solidFill>
                  <a:srgbClr val="33CC33"/>
                </a:solidFill>
              </a:rPr>
              <a:t> </a:t>
            </a:r>
            <a:r>
              <a:rPr lang="en-US" altLang="en-US" sz="4400" dirty="0" err="1">
                <a:solidFill>
                  <a:srgbClr val="33CC33"/>
                </a:solidFill>
              </a:rPr>
              <a:t>Всероссийской</a:t>
            </a:r>
            <a:r>
              <a:rPr lang="en-US" altLang="ru-RU" sz="4400" dirty="0">
                <a:solidFill>
                  <a:srgbClr val="33CC33"/>
                </a:solidFill>
              </a:rPr>
              <a:t> </a:t>
            </a:r>
            <a:r>
              <a:rPr lang="en-US" altLang="en-US" sz="4400" dirty="0" err="1">
                <a:solidFill>
                  <a:srgbClr val="33CC33"/>
                </a:solidFill>
              </a:rPr>
              <a:t>акции</a:t>
            </a:r>
            <a:r>
              <a:rPr lang="en-US" altLang="ru-RU" sz="4400" dirty="0">
                <a:solidFill>
                  <a:srgbClr val="33CC33"/>
                </a:solidFill>
              </a:rPr>
              <a:t> </a:t>
            </a:r>
            <a:endParaRPr lang="ru-RU" altLang="ru-RU" sz="4400" dirty="0" smtClean="0">
              <a:solidFill>
                <a:srgbClr val="33CC33"/>
              </a:solidFill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ru-RU" altLang="ru-RU" sz="4400" dirty="0" smtClean="0">
                <a:solidFill>
                  <a:srgbClr val="33CC33"/>
                </a:solidFill>
              </a:rPr>
              <a:t>«</a:t>
            </a:r>
            <a:r>
              <a:rPr lang="en-US" altLang="en-US" sz="4400" dirty="0" smtClean="0">
                <a:solidFill>
                  <a:srgbClr val="33CC33"/>
                </a:solidFill>
              </a:rPr>
              <a:t>В</a:t>
            </a:r>
            <a:r>
              <a:rPr lang="ru-RU" altLang="en-US" sz="4400" dirty="0" err="1">
                <a:solidFill>
                  <a:srgbClr val="33CC33"/>
                </a:solidFill>
              </a:rPr>
              <a:t>есенняя</a:t>
            </a:r>
            <a:r>
              <a:rPr lang="ru-RU" altLang="en-US" sz="4400" dirty="0">
                <a:solidFill>
                  <a:srgbClr val="33CC33"/>
                </a:solidFill>
              </a:rPr>
              <a:t> </a:t>
            </a:r>
            <a:r>
              <a:rPr lang="en-US" altLang="en-US" sz="4400" dirty="0">
                <a:solidFill>
                  <a:srgbClr val="33CC33"/>
                </a:solidFill>
              </a:rPr>
              <a:t>Н</a:t>
            </a:r>
            <a:r>
              <a:rPr lang="ru-RU" altLang="en-US" sz="4400" dirty="0" err="1">
                <a:solidFill>
                  <a:srgbClr val="33CC33"/>
                </a:solidFill>
              </a:rPr>
              <a:t>еделя</a:t>
            </a:r>
            <a:r>
              <a:rPr lang="ru-RU" altLang="en-US" sz="4400" dirty="0">
                <a:solidFill>
                  <a:srgbClr val="33CC33"/>
                </a:solidFill>
              </a:rPr>
              <a:t> </a:t>
            </a:r>
            <a:r>
              <a:rPr lang="en-US" altLang="en-US" sz="4400" dirty="0">
                <a:solidFill>
                  <a:srgbClr val="33CC33"/>
                </a:solidFill>
              </a:rPr>
              <a:t>Д</a:t>
            </a:r>
            <a:r>
              <a:rPr lang="ru-RU" altLang="en-US" sz="4400" dirty="0" err="1">
                <a:solidFill>
                  <a:srgbClr val="33CC33"/>
                </a:solidFill>
              </a:rPr>
              <a:t>обра</a:t>
            </a:r>
            <a:r>
              <a:rPr lang="ru-RU" altLang="en-US" sz="4400" dirty="0">
                <a:solidFill>
                  <a:srgbClr val="33CC33"/>
                </a:solidFill>
              </a:rPr>
              <a:t>»</a:t>
            </a:r>
          </a:p>
          <a:p>
            <a:pPr marL="0" indent="0" algn="ctr">
              <a:buNone/>
            </a:pPr>
            <a:endParaRPr lang="ru-RU" altLang="en-US" sz="2000" dirty="0">
              <a:solidFill>
                <a:srgbClr val="33CC33"/>
              </a:solidFill>
            </a:endParaRPr>
          </a:p>
          <a:p>
            <a:pPr marL="0" indent="0" algn="ctr">
              <a:buNone/>
            </a:pPr>
            <a:r>
              <a:rPr lang="en-US" altLang="en-US" dirty="0" err="1">
                <a:solidFill>
                  <a:srgbClr val="FFC000"/>
                </a:solidFill>
              </a:rPr>
              <a:t>Будущее</a:t>
            </a:r>
            <a:r>
              <a:rPr lang="en-US" altLang="ru-RU" dirty="0">
                <a:solidFill>
                  <a:srgbClr val="FFC000"/>
                </a:solidFill>
              </a:rPr>
              <a:t> </a:t>
            </a:r>
            <a:r>
              <a:rPr lang="en-US" altLang="en-US" dirty="0" err="1">
                <a:solidFill>
                  <a:srgbClr val="FFC000"/>
                </a:solidFill>
              </a:rPr>
              <a:t>своими</a:t>
            </a:r>
            <a:r>
              <a:rPr lang="en-US" altLang="ru-RU" dirty="0">
                <a:solidFill>
                  <a:srgbClr val="FFC000"/>
                </a:solidFill>
              </a:rPr>
              <a:t> </a:t>
            </a:r>
            <a:r>
              <a:rPr lang="en-US" altLang="en-US" dirty="0" err="1">
                <a:solidFill>
                  <a:srgbClr val="FFC000"/>
                </a:solidFill>
              </a:rPr>
              <a:t>руками</a:t>
            </a:r>
            <a:r>
              <a:rPr lang="en-US" altLang="ru-RU" dirty="0">
                <a:solidFill>
                  <a:srgbClr val="FFC000"/>
                </a:solidFill>
              </a:rPr>
              <a:t>: </a:t>
            </a:r>
            <a:r>
              <a:rPr lang="en-US" altLang="en-US" dirty="0" err="1">
                <a:solidFill>
                  <a:srgbClr val="FFC000"/>
                </a:solidFill>
              </a:rPr>
              <a:t>расширяем</a:t>
            </a:r>
            <a:r>
              <a:rPr lang="en-US" altLang="ru-RU" dirty="0">
                <a:solidFill>
                  <a:srgbClr val="FFC000"/>
                </a:solidFill>
              </a:rPr>
              <a:t> </a:t>
            </a:r>
            <a:r>
              <a:rPr lang="en-US" altLang="en-US" dirty="0" err="1">
                <a:solidFill>
                  <a:srgbClr val="FFC000"/>
                </a:solidFill>
              </a:rPr>
              <a:t>возможности</a:t>
            </a:r>
            <a:r>
              <a:rPr lang="en-US" altLang="ru-RU" dirty="0">
                <a:solidFill>
                  <a:srgbClr val="FFC000"/>
                </a:solidFill>
              </a:rPr>
              <a:t> </a:t>
            </a:r>
            <a:r>
              <a:rPr lang="en-US" altLang="en-US" dirty="0" err="1">
                <a:solidFill>
                  <a:srgbClr val="FFC000"/>
                </a:solidFill>
              </a:rPr>
              <a:t>для</a:t>
            </a:r>
            <a:r>
              <a:rPr lang="en-US" altLang="ru-RU" dirty="0">
                <a:solidFill>
                  <a:srgbClr val="FFC000"/>
                </a:solidFill>
              </a:rPr>
              <a:t> </a:t>
            </a:r>
            <a:r>
              <a:rPr lang="en-US" altLang="en-US" dirty="0" err="1">
                <a:solidFill>
                  <a:srgbClr val="FFC000"/>
                </a:solidFill>
              </a:rPr>
              <a:t>гражданских</a:t>
            </a:r>
            <a:r>
              <a:rPr lang="en-US" altLang="ru-RU" dirty="0">
                <a:solidFill>
                  <a:srgbClr val="FFC000"/>
                </a:solidFill>
              </a:rPr>
              <a:t> </a:t>
            </a:r>
            <a:r>
              <a:rPr lang="en-US" altLang="en-US" dirty="0" err="1">
                <a:solidFill>
                  <a:srgbClr val="FFC000"/>
                </a:solidFill>
              </a:rPr>
              <a:t>инициатив</a:t>
            </a:r>
            <a:endParaRPr lang="en-US" altLang="en-US" dirty="0">
              <a:solidFill>
                <a:srgbClr val="FFC000"/>
              </a:solidFill>
            </a:endParaRPr>
          </a:p>
        </p:txBody>
      </p:sp>
      <p:pic>
        <p:nvPicPr>
          <p:cNvPr id="46085" name="Picture 4"/>
          <p:cNvPicPr>
            <a:picLocks noChangeAspect="1"/>
          </p:cNvPicPr>
          <p:nvPr/>
        </p:nvPicPr>
        <p:blipFill>
          <a:blip r:embed="rId2"/>
          <a:srcRect r="71169"/>
          <a:stretch>
            <a:fillRect/>
          </a:stretch>
        </p:blipFill>
        <p:spPr>
          <a:xfrm>
            <a:off x="7163752" y="116632"/>
            <a:ext cx="1980247" cy="790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3"/>
          <a:srcRect r="73174"/>
          <a:stretch>
            <a:fillRect/>
          </a:stretch>
        </p:blipFill>
        <p:spPr>
          <a:xfrm>
            <a:off x="1" y="0"/>
            <a:ext cx="2987824" cy="12947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Текстовое поле 6"/>
          <p:cNvSpPr txBox="1"/>
          <p:nvPr/>
        </p:nvSpPr>
        <p:spPr>
          <a:xfrm>
            <a:off x="3059554" y="836930"/>
            <a:ext cx="3960718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altLang="en-US" sz="3200" dirty="0" err="1">
                <a:solidFill>
                  <a:schemeClr val="accent2">
                    <a:lumMod val="75000"/>
                  </a:schemeClr>
                </a:solidFill>
                <a:sym typeface="+mn-ea"/>
              </a:rPr>
              <a:t>вебинар</a:t>
            </a:r>
            <a:r>
              <a:rPr lang="ru-RU" altLang="en-US" sz="3200" dirty="0">
                <a:solidFill>
                  <a:schemeClr val="accent2">
                    <a:lumMod val="75000"/>
                  </a:schemeClr>
                </a:solidFill>
                <a:sym typeface="+mn-ea"/>
              </a:rPr>
              <a:t> 07.04.2025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/>
          </p:cNvSpPr>
          <p:nvPr>
            <p:ph idx="1"/>
          </p:nvPr>
        </p:nvSpPr>
        <p:spPr>
          <a:xfrm>
            <a:off x="395288" y="620713"/>
            <a:ext cx="8291512" cy="5505450"/>
          </a:xfrm>
        </p:spPr>
        <p:txBody>
          <a:bodyPr vert="horz" wrap="square" lIns="91440" tIns="45720" rIns="91440" bIns="45720" anchor="t" anchorCtr="0"/>
          <a:lstStyle/>
          <a:p>
            <a:pPr eaLnBrk="1" hangingPunct="1">
              <a:buNone/>
            </a:pPr>
            <a:endParaRPr lang="ru-RU" altLang="ru-RU" sz="3600" dirty="0"/>
          </a:p>
        </p:txBody>
      </p:sp>
      <p:pic>
        <p:nvPicPr>
          <p:cNvPr id="6147" name="Picture 4" descr="баннер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950" y="365125"/>
            <a:ext cx="8166100" cy="61261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3" descr="SAM_81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6313" y="214313"/>
            <a:ext cx="4167187" cy="3125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Рисунок 5" descr="SAM_812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88" y="3571875"/>
            <a:ext cx="4095750" cy="3071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6" name="Рисунок 7" descr="SAM_815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7750" y="3571875"/>
            <a:ext cx="4000500" cy="3000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7" name="Рисунок 8" descr="SAM_811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188" y="268288"/>
            <a:ext cx="4119562" cy="30892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6" descr="DSCN5861.JPG"/>
          <p:cNvPicPr>
            <a:picLocks noChangeAspect="1"/>
          </p:cNvPicPr>
          <p:nvPr/>
        </p:nvPicPr>
        <p:blipFill>
          <a:blip r:embed="rId2"/>
          <a:srcRect b="11948"/>
          <a:stretch>
            <a:fillRect/>
          </a:stretch>
        </p:blipFill>
        <p:spPr>
          <a:xfrm>
            <a:off x="5251415" y="1104465"/>
            <a:ext cx="3561041" cy="235163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19" name="Rectangle 2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lstStyle/>
          <a:p>
            <a:pPr eaLnBrk="1" hangingPunct="1"/>
            <a:r>
              <a:rPr lang="ru-RU" altLang="ru-RU" sz="3200" b="1" dirty="0">
                <a:solidFill>
                  <a:srgbClr val="FF0000"/>
                </a:solidFill>
              </a:rPr>
              <a:t>Проведение субботников</a:t>
            </a:r>
            <a:r>
              <a:rPr lang="ru-RU" altLang="ru-RU" sz="3200" dirty="0">
                <a:solidFill>
                  <a:srgbClr val="FF0000"/>
                </a:solidFill>
              </a:rPr>
              <a:t/>
            </a:r>
            <a:br>
              <a:rPr lang="ru-RU" altLang="ru-RU" sz="3200" dirty="0">
                <a:solidFill>
                  <a:srgbClr val="FF0000"/>
                </a:solidFill>
              </a:rPr>
            </a:br>
            <a:endParaRPr lang="ru-RU" altLang="ru-RU" sz="3200" b="1" dirty="0">
              <a:solidFill>
                <a:srgbClr val="00B050"/>
              </a:solidFill>
            </a:endParaRPr>
          </a:p>
        </p:txBody>
      </p:sp>
      <p:pic>
        <p:nvPicPr>
          <p:cNvPr id="9221" name="Рисунок 8" descr="P1010675.JPG"/>
          <p:cNvPicPr>
            <a:picLocks noChangeAspect="1"/>
          </p:cNvPicPr>
          <p:nvPr/>
        </p:nvPicPr>
        <p:blipFill>
          <a:blip r:embed="rId3"/>
          <a:srcRect l="11932" t="15909"/>
          <a:stretch>
            <a:fillRect/>
          </a:stretch>
        </p:blipFill>
        <p:spPr>
          <a:xfrm>
            <a:off x="345535" y="1128399"/>
            <a:ext cx="3500437" cy="250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096" y="3816037"/>
            <a:ext cx="3493953" cy="2611984"/>
          </a:xfrm>
          <a:prstGeom prst="rect">
            <a:avLst/>
          </a:prstGeom>
        </p:spPr>
      </p:pic>
      <p:pic>
        <p:nvPicPr>
          <p:cNvPr id="9222" name="Рисунок 7" descr="IMGP4775.JPG"/>
          <p:cNvPicPr>
            <a:picLocks noChangeAspect="1"/>
          </p:cNvPicPr>
          <p:nvPr/>
        </p:nvPicPr>
        <p:blipFill rotWithShape="1">
          <a:blip r:embed="rId5"/>
          <a:srcRect l="4256" t="15949" b="9220"/>
          <a:stretch>
            <a:fillRect/>
          </a:stretch>
        </p:blipFill>
        <p:spPr>
          <a:xfrm>
            <a:off x="2630136" y="2785674"/>
            <a:ext cx="3500437" cy="205187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/>
          <a:srcRect l="5420" t="14047" r="10273"/>
          <a:stretch>
            <a:fillRect/>
          </a:stretch>
        </p:blipFill>
        <p:spPr>
          <a:xfrm>
            <a:off x="315799" y="4149080"/>
            <a:ext cx="3168352" cy="242370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lstStyle/>
          <a:p>
            <a:pPr eaLnBrk="1" hangingPunct="1"/>
            <a:r>
              <a:rPr lang="ru-RU" altLang="ru-RU" sz="3200" b="1" dirty="0" smtClean="0">
                <a:solidFill>
                  <a:srgbClr val="FF0000"/>
                </a:solidFill>
              </a:rPr>
              <a:t>Благотворительные акции</a:t>
            </a:r>
            <a:br>
              <a:rPr lang="ru-RU" altLang="ru-RU" sz="3200" b="1" dirty="0" smtClean="0">
                <a:solidFill>
                  <a:srgbClr val="FF0000"/>
                </a:solidFill>
              </a:rPr>
            </a:br>
            <a:r>
              <a:rPr lang="ru-RU" altLang="ru-RU" sz="3200" b="1" dirty="0" smtClean="0">
                <a:solidFill>
                  <a:srgbClr val="FF0000"/>
                </a:solidFill>
              </a:rPr>
              <a:t>по </a:t>
            </a:r>
            <a:r>
              <a:rPr lang="ru-RU" altLang="ru-RU" sz="3200" b="1" dirty="0">
                <a:solidFill>
                  <a:srgbClr val="FF0000"/>
                </a:solidFill>
              </a:rPr>
              <a:t>сбору и передаче </a:t>
            </a:r>
            <a:r>
              <a:rPr lang="ru-RU" altLang="ru-RU" sz="3200" b="1" dirty="0" smtClean="0">
                <a:solidFill>
                  <a:srgbClr val="FF0000"/>
                </a:solidFill>
              </a:rPr>
              <a:t>вещей </a:t>
            </a:r>
            <a:r>
              <a:rPr lang="ru-RU" altLang="ru-RU" sz="3200" b="1" dirty="0">
                <a:solidFill>
                  <a:srgbClr val="FF0000"/>
                </a:solidFill>
              </a:rPr>
              <a:t/>
            </a:r>
            <a:br>
              <a:rPr lang="ru-RU" altLang="ru-RU" sz="3200" b="1" dirty="0">
                <a:solidFill>
                  <a:srgbClr val="FF0000"/>
                </a:solidFill>
              </a:rPr>
            </a:br>
            <a:endParaRPr lang="ru-RU" altLang="ru-RU" sz="3200" b="1" dirty="0">
              <a:solidFill>
                <a:srgbClr val="FFFF00"/>
              </a:solidFill>
            </a:endParaRPr>
          </a:p>
        </p:txBody>
      </p:sp>
      <p:pic>
        <p:nvPicPr>
          <p:cNvPr id="12292" name="Рисунок 3" descr="сбор вещей.JPG"/>
          <p:cNvPicPr>
            <a:picLocks noChangeAspect="1"/>
          </p:cNvPicPr>
          <p:nvPr/>
        </p:nvPicPr>
        <p:blipFill rotWithShape="1">
          <a:blip r:embed="rId2"/>
          <a:srcRect t="3689" r="9738"/>
          <a:stretch/>
        </p:blipFill>
        <p:spPr>
          <a:xfrm>
            <a:off x="4816504" y="4019446"/>
            <a:ext cx="3355896" cy="26856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3" name="Рисунок 4" descr="сбор игрушек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563" y="4041724"/>
            <a:ext cx="3551559" cy="266333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4329" r="1194" b="4540"/>
          <a:stretch>
            <a:fillRect/>
          </a:stretch>
        </p:blipFill>
        <p:spPr>
          <a:xfrm>
            <a:off x="899592" y="1417638"/>
            <a:ext cx="2960425" cy="25106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3050" t="1" r="1569" b="3406"/>
          <a:stretch/>
        </p:blipFill>
        <p:spPr>
          <a:xfrm>
            <a:off x="4911759" y="1417638"/>
            <a:ext cx="3116625" cy="237140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lstStyle/>
          <a:p>
            <a:r>
              <a:rPr lang="ru-RU" altLang="ru-RU" sz="3200" b="1" dirty="0">
                <a:solidFill>
                  <a:srgbClr val="FFFF00"/>
                </a:solidFill>
              </a:rPr>
              <a:t>Мытьё и уборка памятников и мемориалов</a:t>
            </a:r>
            <a:r>
              <a:rPr lang="ru-RU" altLang="ru-RU" sz="4000" b="1" dirty="0">
                <a:solidFill>
                  <a:srgbClr val="FFFF00"/>
                </a:solidFill>
              </a:rPr>
              <a:t/>
            </a:r>
            <a:br>
              <a:rPr lang="ru-RU" altLang="ru-RU" sz="4000" b="1" dirty="0">
                <a:solidFill>
                  <a:srgbClr val="FFFF00"/>
                </a:solidFill>
              </a:rPr>
            </a:br>
            <a:endParaRPr lang="ru-RU" altLang="ru-RU" sz="4000" b="1" dirty="0">
              <a:solidFill>
                <a:srgbClr val="00B050"/>
              </a:solidFill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61795" y="1181314"/>
            <a:ext cx="4572638" cy="3429479"/>
          </a:xfrm>
          <a:prstGeom prst="rect">
            <a:avLst/>
          </a:prstGeom>
        </p:spPr>
      </p:pic>
      <p:pic>
        <p:nvPicPr>
          <p:cNvPr id="14340" name="Рисунок 3" descr="мытьё памятника.JPG"/>
          <p:cNvPicPr>
            <a:picLocks noChangeAspect="1"/>
          </p:cNvPicPr>
          <p:nvPr/>
        </p:nvPicPr>
        <p:blipFill rotWithShape="1">
          <a:blip r:embed="rId3"/>
          <a:srcRect l="5173" r="16972"/>
          <a:stretch>
            <a:fillRect/>
          </a:stretch>
        </p:blipFill>
        <p:spPr>
          <a:xfrm>
            <a:off x="122095" y="1997425"/>
            <a:ext cx="3225769" cy="2773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1" name="Рисунок 4" descr="уборка мемориала.JPG"/>
          <p:cNvPicPr>
            <a:picLocks noChangeAspect="1"/>
          </p:cNvPicPr>
          <p:nvPr/>
        </p:nvPicPr>
        <p:blipFill>
          <a:blip r:embed="rId4"/>
          <a:srcRect r="3279" b="4916"/>
          <a:stretch>
            <a:fillRect/>
          </a:stretch>
        </p:blipFill>
        <p:spPr>
          <a:xfrm>
            <a:off x="5846379" y="3672680"/>
            <a:ext cx="2979506" cy="21962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2" name="Рисунок 5" descr="DSCN2104.jpg"/>
          <p:cNvPicPr>
            <a:picLocks noChangeAspect="1"/>
          </p:cNvPicPr>
          <p:nvPr/>
        </p:nvPicPr>
        <p:blipFill>
          <a:blip r:embed="rId5"/>
          <a:srcRect l="10938" t="15988" r="6248"/>
          <a:stretch>
            <a:fillRect/>
          </a:stretch>
        </p:blipFill>
        <p:spPr>
          <a:xfrm>
            <a:off x="2312446" y="4357687"/>
            <a:ext cx="3286125" cy="25003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lstStyle/>
          <a:p>
            <a:pPr eaLnBrk="1" hangingPunct="1"/>
            <a:r>
              <a:rPr lang="ru-RU" altLang="ru-RU" sz="3200" b="1" dirty="0">
                <a:solidFill>
                  <a:srgbClr val="FFFF00"/>
                </a:solidFill>
              </a:rPr>
              <a:t>Адресная помощь пожилым </a:t>
            </a:r>
            <a:br>
              <a:rPr lang="ru-RU" altLang="ru-RU" sz="3200" b="1" dirty="0">
                <a:solidFill>
                  <a:srgbClr val="FFFF00"/>
                </a:solidFill>
              </a:rPr>
            </a:br>
            <a:r>
              <a:rPr lang="ru-RU" altLang="ru-RU" sz="3200" b="1" dirty="0">
                <a:solidFill>
                  <a:srgbClr val="FFFF00"/>
                </a:solidFill>
              </a:rPr>
              <a:t>и одиноким людям</a:t>
            </a:r>
            <a:br>
              <a:rPr lang="ru-RU" altLang="ru-RU" sz="3200" b="1" dirty="0">
                <a:solidFill>
                  <a:srgbClr val="FFFF00"/>
                </a:solidFill>
              </a:rPr>
            </a:br>
            <a:endParaRPr lang="ru-RU" altLang="ru-RU" sz="3200" dirty="0"/>
          </a:p>
        </p:txBody>
      </p:sp>
      <p:pic>
        <p:nvPicPr>
          <p:cNvPr id="16388" name="Рисунок 4" descr="помощь пожилым.JPG"/>
          <p:cNvPicPr>
            <a:picLocks noChangeAspect="1"/>
          </p:cNvPicPr>
          <p:nvPr/>
        </p:nvPicPr>
        <p:blipFill>
          <a:blip r:embed="rId2"/>
          <a:srcRect l="12498"/>
          <a:stretch>
            <a:fillRect/>
          </a:stretch>
        </p:blipFill>
        <p:spPr>
          <a:xfrm>
            <a:off x="3662810" y="1196752"/>
            <a:ext cx="3599101" cy="3084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9" name="Рисунок 7" descr="Изображение 11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382" y="3451536"/>
            <a:ext cx="3566170" cy="267462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7357" y="3449787"/>
            <a:ext cx="2883658" cy="267637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/>
          </p:cNvSpPr>
          <p:nvPr>
            <p:ph type="title"/>
          </p:nvPr>
        </p:nvSpPr>
        <p:spPr>
          <a:xfrm>
            <a:off x="481595" y="260648"/>
            <a:ext cx="8229600" cy="1143000"/>
          </a:xfrm>
        </p:spPr>
        <p:txBody>
          <a:bodyPr vert="horz" wrap="square" lIns="91440" tIns="45720" rIns="91440" bIns="45720" anchor="ctr" anchorCtr="0"/>
          <a:lstStyle/>
          <a:p>
            <a:pPr eaLnBrk="1" hangingPunct="1"/>
            <a:r>
              <a:rPr lang="ru-RU" altLang="ru-RU" sz="3600" b="1" dirty="0">
                <a:solidFill>
                  <a:srgbClr val="FFFF00"/>
                </a:solidFill>
              </a:rPr>
              <a:t>Оказание бесплатных услуг населению</a:t>
            </a:r>
            <a:br>
              <a:rPr lang="ru-RU" altLang="ru-RU" sz="3600" b="1" dirty="0">
                <a:solidFill>
                  <a:srgbClr val="FFFF00"/>
                </a:solidFill>
              </a:rPr>
            </a:br>
            <a:endParaRPr lang="ru-RU" altLang="ru-RU" sz="3600" dirty="0"/>
          </a:p>
        </p:txBody>
      </p:sp>
      <p:pic>
        <p:nvPicPr>
          <p:cNvPr id="17412" name="Рисунок 5" descr="стрижки пенсионеров.JPG"/>
          <p:cNvPicPr>
            <a:picLocks noChangeAspect="1"/>
          </p:cNvPicPr>
          <p:nvPr/>
        </p:nvPicPr>
        <p:blipFill>
          <a:blip r:embed="rId2"/>
          <a:srcRect l="5852" r="7977"/>
          <a:stretch>
            <a:fillRect/>
          </a:stretch>
        </p:blipFill>
        <p:spPr>
          <a:xfrm>
            <a:off x="323528" y="3238095"/>
            <a:ext cx="3665180" cy="3190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5355"/>
          <a:stretch>
            <a:fillRect/>
          </a:stretch>
        </p:blipFill>
        <p:spPr>
          <a:xfrm>
            <a:off x="2411760" y="1223657"/>
            <a:ext cx="3870495" cy="3429479"/>
          </a:xfrm>
          <a:prstGeom prst="rect">
            <a:avLst/>
          </a:prstGeom>
        </p:spPr>
      </p:pic>
      <p:pic>
        <p:nvPicPr>
          <p:cNvPr id="17413" name="Рисунок 6" descr="ремонт обуви.JPG"/>
          <p:cNvPicPr>
            <a:picLocks noChangeAspect="1"/>
          </p:cNvPicPr>
          <p:nvPr/>
        </p:nvPicPr>
        <p:blipFill rotWithShape="1">
          <a:blip r:embed="rId4"/>
          <a:srcRect l="6720" r="5921" b="8304"/>
          <a:stretch>
            <a:fillRect/>
          </a:stretch>
        </p:blipFill>
        <p:spPr>
          <a:xfrm>
            <a:off x="4991433" y="3573016"/>
            <a:ext cx="3744416" cy="2947764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/>
          </p:cNvSpPr>
          <p:nvPr>
            <p:ph type="title"/>
          </p:nvPr>
        </p:nvSpPr>
        <p:spPr>
          <a:xfrm>
            <a:off x="457200" y="980728"/>
            <a:ext cx="8229600" cy="436910"/>
          </a:xfrm>
        </p:spPr>
        <p:txBody>
          <a:bodyPr vert="horz" wrap="square" lIns="91440" tIns="45720" rIns="91440" bIns="45720" anchor="ctr" anchorCtr="0"/>
          <a:lstStyle/>
          <a:p>
            <a:pPr eaLnBrk="1" hangingPunct="1"/>
            <a:r>
              <a:rPr lang="ru-RU" altLang="ru-RU" b="1" dirty="0">
                <a:solidFill>
                  <a:srgbClr val="FFFF00"/>
                </a:solidFill>
              </a:rPr>
              <a:t>Сдача донорской крови</a:t>
            </a:r>
            <a:br>
              <a:rPr lang="ru-RU" altLang="ru-RU" b="1" dirty="0">
                <a:solidFill>
                  <a:srgbClr val="FFFF00"/>
                </a:solidFill>
              </a:rPr>
            </a:br>
            <a:r>
              <a:rPr lang="ru-RU" altLang="ru-RU" b="1" dirty="0">
                <a:solidFill>
                  <a:srgbClr val="FFFF00"/>
                </a:solidFill>
              </a:rPr>
              <a:t/>
            </a:r>
            <a:br>
              <a:rPr lang="ru-RU" altLang="ru-RU" b="1" dirty="0">
                <a:solidFill>
                  <a:srgbClr val="FFFF00"/>
                </a:solidFill>
              </a:rPr>
            </a:br>
            <a:endParaRPr lang="ru-RU" altLang="ru-RU" dirty="0"/>
          </a:p>
        </p:txBody>
      </p:sp>
      <p:pic>
        <p:nvPicPr>
          <p:cNvPr id="18436" name="Рисунок 4" descr="nadja.jpg"/>
          <p:cNvPicPr>
            <a:picLocks noChangeAspect="1"/>
          </p:cNvPicPr>
          <p:nvPr/>
        </p:nvPicPr>
        <p:blipFill>
          <a:blip r:embed="rId2"/>
          <a:srcRect l="5244" t="7903" r="11888" b="3600"/>
          <a:stretch>
            <a:fillRect/>
          </a:stretch>
        </p:blipFill>
        <p:spPr>
          <a:xfrm>
            <a:off x="357188" y="2286000"/>
            <a:ext cx="4938712" cy="3500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7" name="Рисунок 5" descr="Nikita blood.jpg"/>
          <p:cNvPicPr>
            <a:picLocks noChangeAspect="1"/>
          </p:cNvPicPr>
          <p:nvPr/>
        </p:nvPicPr>
        <p:blipFill>
          <a:blip r:embed="rId3"/>
          <a:srcRect l="11958" t="4504" r="4324"/>
          <a:stretch>
            <a:fillRect/>
          </a:stretch>
        </p:blipFill>
        <p:spPr>
          <a:xfrm>
            <a:off x="4857750" y="3543300"/>
            <a:ext cx="4000500" cy="30289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/>
          </p:cNvSpPr>
          <p:nvPr>
            <p:ph idx="1"/>
          </p:nvPr>
        </p:nvSpPr>
        <p:spPr>
          <a:xfrm>
            <a:off x="323850" y="404813"/>
            <a:ext cx="8351838" cy="5545137"/>
          </a:xfrm>
        </p:spPr>
        <p:txBody>
          <a:bodyPr vert="horz" wrap="square" lIns="91440" tIns="45720" rIns="91440" bIns="45720" anchor="t" anchorCtr="0"/>
          <a:lstStyle/>
          <a:p>
            <a:pPr algn="ctr" eaLnBrk="1" hangingPunct="1">
              <a:buNone/>
            </a:pPr>
            <a:endParaRPr lang="ru-RU" altLang="ru-RU" sz="4000" b="1" dirty="0">
              <a:solidFill>
                <a:srgbClr val="00B050"/>
              </a:solidFill>
            </a:endParaRPr>
          </a:p>
          <a:p>
            <a:pPr algn="ctr" eaLnBrk="1" hangingPunct="1">
              <a:buNone/>
            </a:pPr>
            <a:r>
              <a:rPr lang="ru-RU" altLang="ru-RU" sz="4000" b="1" dirty="0">
                <a:solidFill>
                  <a:srgbClr val="00B050"/>
                </a:solidFill>
              </a:rPr>
              <a:t>Весенняя Неделя Добра - 2025</a:t>
            </a:r>
          </a:p>
          <a:p>
            <a:pPr algn="ctr" eaLnBrk="1" hangingPunct="1">
              <a:buNone/>
            </a:pPr>
            <a:r>
              <a:rPr lang="ru-RU" altLang="ru-RU" sz="4000" b="1" dirty="0">
                <a:solidFill>
                  <a:srgbClr val="FFFF00"/>
                </a:solidFill>
              </a:rPr>
              <a:t>  </a:t>
            </a:r>
          </a:p>
          <a:p>
            <a:pPr algn="ctr" eaLnBrk="1" hangingPunct="1">
              <a:buNone/>
            </a:pPr>
            <a:r>
              <a:rPr lang="ru-RU" altLang="ru-RU" sz="4000" b="1" dirty="0">
                <a:solidFill>
                  <a:srgbClr val="FFFF00"/>
                </a:solidFill>
              </a:rPr>
              <a:t>будет проходит под девизом: </a:t>
            </a:r>
          </a:p>
          <a:p>
            <a:pPr eaLnBrk="1" hangingPunct="1">
              <a:buNone/>
            </a:pPr>
            <a:endParaRPr lang="ru-RU" altLang="ru-RU" sz="4400" b="1" dirty="0">
              <a:solidFill>
                <a:srgbClr val="00B050"/>
              </a:solidFill>
            </a:endParaRPr>
          </a:p>
          <a:p>
            <a:pPr eaLnBrk="1" hangingPunct="1">
              <a:buNone/>
            </a:pPr>
            <a:r>
              <a:rPr lang="ru-RU" altLang="ru-RU" sz="4400" b="1" dirty="0">
                <a:solidFill>
                  <a:srgbClr val="00B050"/>
                </a:solidFill>
              </a:rPr>
              <a:t>«----------------------------------------»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lstStyle/>
          <a:p>
            <a:pPr eaLnBrk="1" hangingPunct="1"/>
            <a:r>
              <a:rPr lang="ru-RU" altLang="ru-RU" sz="4000" dirty="0">
                <a:solidFill>
                  <a:srgbClr val="FFFF00"/>
                </a:solidFill>
              </a:rPr>
              <a:t/>
            </a:r>
            <a:br>
              <a:rPr lang="ru-RU" altLang="ru-RU" sz="4000" dirty="0">
                <a:solidFill>
                  <a:srgbClr val="FFFF00"/>
                </a:solidFill>
              </a:rPr>
            </a:br>
            <a:r>
              <a:rPr lang="ru-RU" altLang="ru-RU" sz="4000" b="1" dirty="0">
                <a:solidFill>
                  <a:srgbClr val="FFFF00"/>
                </a:solidFill>
              </a:rPr>
              <a:t>Общероссийская добровольческая акция</a:t>
            </a:r>
            <a:br>
              <a:rPr lang="ru-RU" altLang="ru-RU" sz="4000" b="1" dirty="0">
                <a:solidFill>
                  <a:srgbClr val="FFFF00"/>
                </a:solidFill>
              </a:rPr>
            </a:br>
            <a:endParaRPr lang="ru-RU" altLang="ru-RU" sz="4000" b="1" dirty="0">
              <a:solidFill>
                <a:srgbClr val="FFFF00"/>
              </a:solidFill>
            </a:endParaRPr>
          </a:p>
        </p:txBody>
      </p:sp>
      <p:sp>
        <p:nvSpPr>
          <p:cNvPr id="19460" name="Rectangle 4"/>
          <p:cNvSpPr/>
          <p:nvPr/>
        </p:nvSpPr>
        <p:spPr>
          <a:xfrm>
            <a:off x="4414838" y="0"/>
            <a:ext cx="312737" cy="274638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ru-RU" sz="1200" dirty="0">
                <a:cs typeface="Times New Roman" panose="02020603050405020304" pitchFamily="18" charset="0"/>
              </a:rPr>
              <a:t>   </a:t>
            </a:r>
            <a:endParaRPr lang="en-US" altLang="ru-RU" sz="1800" dirty="0"/>
          </a:p>
        </p:txBody>
      </p:sp>
      <p:sp>
        <p:nvSpPr>
          <p:cNvPr id="19461" name="Rectangle 6"/>
          <p:cNvSpPr/>
          <p:nvPr/>
        </p:nvSpPr>
        <p:spPr>
          <a:xfrm>
            <a:off x="0" y="1309688"/>
            <a:ext cx="9144000" cy="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ru-RU" altLang="ru-RU" sz="1800" dirty="0"/>
          </a:p>
        </p:txBody>
      </p:sp>
      <p:pic>
        <p:nvPicPr>
          <p:cNvPr id="7" name="Объект 6" descr="green11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63949" y="1844824"/>
            <a:ext cx="4268291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457200" y="725488"/>
            <a:ext cx="8229600" cy="1168400"/>
          </a:xfrm>
        </p:spPr>
        <p:txBody>
          <a:bodyPr vert="horz" wrap="square" lIns="91440" tIns="45720" rIns="91440" bIns="45720" anchor="ctr" anchorCtr="0"/>
          <a:lstStyle/>
          <a:p>
            <a:pPr eaLnBrk="1" hangingPunct="1"/>
            <a:r>
              <a:rPr lang="ru-RU" altLang="ru-RU" sz="4000" dirty="0">
                <a:solidFill>
                  <a:srgbClr val="FFFF00"/>
                </a:solidFill>
              </a:rPr>
              <a:t/>
            </a:r>
            <a:br>
              <a:rPr lang="ru-RU" altLang="ru-RU" sz="4000" dirty="0">
                <a:solidFill>
                  <a:srgbClr val="FFFF00"/>
                </a:solidFill>
              </a:rPr>
            </a:br>
            <a:r>
              <a:rPr lang="ru-RU" altLang="ru-RU" sz="4000" b="1" dirty="0">
                <a:solidFill>
                  <a:srgbClr val="FFFF00"/>
                </a:solidFill>
              </a:rPr>
              <a:t>Всероссийская добровольческая акция</a:t>
            </a:r>
            <a:br>
              <a:rPr lang="ru-RU" altLang="ru-RU" sz="4000" b="1" dirty="0">
                <a:solidFill>
                  <a:srgbClr val="FFFF00"/>
                </a:solidFill>
              </a:rPr>
            </a:br>
            <a:endParaRPr lang="ru-RU" altLang="ru-RU" sz="4000" b="1" dirty="0">
              <a:solidFill>
                <a:srgbClr val="FFFF00"/>
              </a:solidFill>
            </a:endParaRPr>
          </a:p>
        </p:txBody>
      </p:sp>
      <p:sp>
        <p:nvSpPr>
          <p:cNvPr id="2051" name="Rectangle 5"/>
          <p:cNvSpPr/>
          <p:nvPr/>
        </p:nvSpPr>
        <p:spPr>
          <a:xfrm>
            <a:off x="4414838" y="0"/>
            <a:ext cx="312737" cy="274638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ru-RU" sz="1200" dirty="0">
                <a:cs typeface="Times New Roman" panose="02020603050405020304" pitchFamily="18" charset="0"/>
              </a:rPr>
              <a:t>   </a:t>
            </a:r>
            <a:endParaRPr lang="en-US" altLang="ru-RU" sz="1800" dirty="0"/>
          </a:p>
        </p:txBody>
      </p:sp>
      <p:sp>
        <p:nvSpPr>
          <p:cNvPr id="2052" name="Rectangle 6"/>
          <p:cNvSpPr/>
          <p:nvPr/>
        </p:nvSpPr>
        <p:spPr>
          <a:xfrm>
            <a:off x="0" y="1309688"/>
            <a:ext cx="9144000" cy="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ru-RU" altLang="ru-RU" sz="1800" dirty="0"/>
          </a:p>
        </p:txBody>
      </p:sp>
      <p:pic>
        <p:nvPicPr>
          <p:cNvPr id="2053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4925" y="2276475"/>
            <a:ext cx="3992563" cy="40767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>
                <a:solidFill>
                  <a:srgbClr val="FF0000"/>
                </a:solidFill>
              </a:rPr>
              <a:t>Планирование марафона добровольческих дел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3600" dirty="0" smtClean="0">
                <a:solidFill>
                  <a:srgbClr val="FFFF00"/>
                </a:solidFill>
              </a:rPr>
              <a:t>С чего начинается планирование: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600" dirty="0" smtClean="0">
                <a:solidFill>
                  <a:srgbClr val="FFFF00"/>
                </a:solidFill>
              </a:rPr>
              <a:t>проектов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600" dirty="0">
                <a:solidFill>
                  <a:srgbClr val="FFFF00"/>
                </a:solidFill>
              </a:rPr>
              <a:t>м</a:t>
            </a:r>
            <a:r>
              <a:rPr lang="ru-RU" sz="3600" dirty="0" smtClean="0">
                <a:solidFill>
                  <a:srgbClr val="FFFF00"/>
                </a:solidFill>
              </a:rPr>
              <a:t>ероприятий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600" dirty="0" smtClean="0">
                <a:solidFill>
                  <a:srgbClr val="FFFF00"/>
                </a:solidFill>
              </a:rPr>
              <a:t>акций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600" dirty="0" smtClean="0">
                <a:solidFill>
                  <a:srgbClr val="FFFF00"/>
                </a:solidFill>
              </a:rPr>
              <a:t>действий</a:t>
            </a:r>
            <a:endParaRPr lang="ru-RU" sz="3600" dirty="0">
              <a:solidFill>
                <a:srgbClr val="FFFF00"/>
              </a:solidFill>
            </a:endParaRPr>
          </a:p>
        </p:txBody>
      </p:sp>
      <p:pic>
        <p:nvPicPr>
          <p:cNvPr id="6146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83515">
            <a:off x="5443538" y="3374073"/>
            <a:ext cx="2373312" cy="18494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850" y="260350"/>
            <a:ext cx="8496300" cy="637286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>
                <a:solidFill>
                  <a:srgbClr val="FF0000"/>
                </a:solidFill>
              </a:rPr>
              <a:t>Планирование марафона добровольческих дел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995" y="2132965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sz="4000" dirty="0">
                <a:solidFill>
                  <a:srgbClr val="33CC33"/>
                </a:solidFill>
              </a:rPr>
              <a:t>ШАГ 1.</a:t>
            </a:r>
            <a:r>
              <a:rPr lang="ru-RU" sz="4000" dirty="0"/>
              <a:t> </a:t>
            </a:r>
            <a:r>
              <a:rPr lang="ru-RU" sz="4000" dirty="0">
                <a:solidFill>
                  <a:srgbClr val="FFFF00"/>
                </a:solidFill>
              </a:rPr>
              <a:t>Определение существующих проблем и целевых групп, которых она касается.</a:t>
            </a:r>
          </a:p>
        </p:txBody>
      </p:sp>
      <p:pic>
        <p:nvPicPr>
          <p:cNvPr id="6146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83515">
            <a:off x="6380163" y="4558983"/>
            <a:ext cx="2373312" cy="18494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43514">
            <a:off x="7288530" y="5400675"/>
            <a:ext cx="1562735" cy="12179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7" name="Заголовок 1"/>
          <p:cNvSpPr>
            <a:spLocks noGrp="1"/>
          </p:cNvSpPr>
          <p:nvPr>
            <p:ph type="title"/>
          </p:nvPr>
        </p:nvSpPr>
        <p:spPr>
          <a:xfrm>
            <a:off x="-396875" y="836930"/>
            <a:ext cx="8712200" cy="710565"/>
          </a:xfrm>
        </p:spPr>
        <p:txBody>
          <a:bodyPr vert="horz" wrap="square" lIns="91440" tIns="45720" rIns="91440" bIns="45720" anchor="ctr" anchorCtr="0"/>
          <a:lstStyle/>
          <a:p>
            <a:pPr eaLnBrk="1" hangingPunct="1"/>
            <a:r>
              <a:rPr lang="ru-RU" altLang="ru-RU" sz="3600" dirty="0">
                <a:solidFill>
                  <a:srgbClr val="FF0000"/>
                </a:solidFill>
              </a:rPr>
              <a:t>Главные вопросы</a:t>
            </a:r>
            <a:r>
              <a:rPr lang="ru-RU" altLang="ru-RU" sz="3600" dirty="0">
                <a:solidFill>
                  <a:srgbClr val="002060"/>
                </a:solidFill>
              </a:rPr>
              <a:t> </a:t>
            </a:r>
            <a:br>
              <a:rPr lang="ru-RU" altLang="ru-RU" sz="3600" dirty="0">
                <a:solidFill>
                  <a:srgbClr val="002060"/>
                </a:solidFill>
              </a:rPr>
            </a:br>
            <a:r>
              <a:rPr lang="ru-RU" altLang="ru-RU" dirty="0">
                <a:solidFill>
                  <a:srgbClr val="002060"/>
                </a:solidFill>
              </a:rPr>
              <a:t/>
            </a:r>
            <a:br>
              <a:rPr lang="ru-RU" altLang="ru-RU" dirty="0">
                <a:solidFill>
                  <a:srgbClr val="002060"/>
                </a:solidFill>
              </a:rPr>
            </a:br>
            <a:r>
              <a:rPr lang="ru-RU" altLang="ru-RU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6148" name="Объект 2"/>
          <p:cNvSpPr>
            <a:spLocks noGrp="1"/>
          </p:cNvSpPr>
          <p:nvPr>
            <p:ph idx="1"/>
          </p:nvPr>
        </p:nvSpPr>
        <p:spPr>
          <a:xfrm>
            <a:off x="323850" y="1340485"/>
            <a:ext cx="8356600" cy="4490085"/>
          </a:xfrm>
        </p:spPr>
        <p:txBody>
          <a:bodyPr vert="horz" wrap="square" lIns="91440" tIns="45720" rIns="91440" bIns="45720" anchor="t" anchorCtr="0"/>
          <a:lstStyle/>
          <a:p>
            <a:pPr marL="0" indent="0" eaLnBrk="1" hangingPunct="1">
              <a:buNone/>
            </a:pPr>
            <a:r>
              <a:rPr lang="ru-RU" altLang="ru-RU" dirty="0">
                <a:solidFill>
                  <a:srgbClr val="FFFF00"/>
                </a:solidFill>
              </a:rPr>
              <a:t>• </a:t>
            </a:r>
            <a:r>
              <a:rPr lang="ru-RU" altLang="ru-RU" sz="2800" dirty="0">
                <a:solidFill>
                  <a:srgbClr val="FFFF00"/>
                </a:solidFill>
              </a:rPr>
              <a:t>Какую социальную проблему мы будем решать? </a:t>
            </a:r>
          </a:p>
          <a:p>
            <a:pPr marL="0" indent="0" eaLnBrk="1" hangingPunct="1">
              <a:buNone/>
            </a:pPr>
            <a:r>
              <a:rPr lang="ru-RU" altLang="ru-RU" sz="2800" dirty="0">
                <a:solidFill>
                  <a:srgbClr val="FFFF00"/>
                </a:solidFill>
              </a:rPr>
              <a:t>• Почему решение этой проблемы имеет общественную значимость? </a:t>
            </a:r>
          </a:p>
          <a:p>
            <a:pPr marL="0" indent="0" eaLnBrk="1" hangingPunct="1">
              <a:buNone/>
            </a:pPr>
            <a:r>
              <a:rPr lang="ru-RU" altLang="ru-RU" sz="2800" dirty="0">
                <a:solidFill>
                  <a:srgbClr val="FFFF00"/>
                </a:solidFill>
              </a:rPr>
              <a:t>• Что случится, если эта проблема не будет решена? </a:t>
            </a:r>
          </a:p>
          <a:p>
            <a:pPr marL="0" indent="0" eaLnBrk="1" hangingPunct="1">
              <a:buNone/>
            </a:pPr>
            <a:r>
              <a:rPr lang="ru-RU" altLang="ru-RU" sz="2800" dirty="0">
                <a:solidFill>
                  <a:srgbClr val="FFFF00"/>
                </a:solidFill>
              </a:rPr>
              <a:t>• Кому станет лучше, если проект будет реализован? </a:t>
            </a:r>
          </a:p>
          <a:p>
            <a:pPr marL="0" indent="0" eaLnBrk="1" hangingPunct="1">
              <a:buNone/>
            </a:pPr>
            <a:r>
              <a:rPr lang="ru-RU" altLang="ru-RU" sz="2800" dirty="0">
                <a:solidFill>
                  <a:srgbClr val="FFFF00"/>
                </a:solidFill>
              </a:rPr>
              <a:t>• Что изменится в их жизни после того, как проект  </a:t>
            </a:r>
            <a:r>
              <a:rPr lang="ru-RU" altLang="ru-RU" sz="2800" dirty="0" smtClean="0">
                <a:solidFill>
                  <a:srgbClr val="FFFF00"/>
                </a:solidFill>
              </a:rPr>
              <a:t>завершится?</a:t>
            </a:r>
            <a:endParaRPr lang="ru-RU" altLang="ru-RU" sz="2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174625" y="14288"/>
            <a:ext cx="8686800" cy="822325"/>
          </a:xfrm>
        </p:spPr>
        <p:txBody>
          <a:bodyPr vert="horz" wrap="square" lIns="91440" tIns="45720" rIns="91440" bIns="45720" anchor="ctr" anchorCtr="0"/>
          <a:lstStyle/>
          <a:p>
            <a:pPr eaLnBrk="1" hangingPunct="1"/>
            <a:r>
              <a:rPr lang="ru-RU" altLang="ru-RU" dirty="0">
                <a:solidFill>
                  <a:srgbClr val="FF0000"/>
                </a:solidFill>
              </a:rPr>
              <a:t>Понятие социальной проблемы</a:t>
            </a:r>
          </a:p>
        </p:txBody>
      </p:sp>
      <p:pic>
        <p:nvPicPr>
          <p:cNvPr id="8195" name="Picture 2" descr="https://pbs.twimg.com/media/DeOD8miUwAE50GY.jpg:large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1038" y="1484313"/>
            <a:ext cx="7673975" cy="2741612"/>
          </a:xfrm>
        </p:spPr>
      </p:pic>
      <p:sp>
        <p:nvSpPr>
          <p:cNvPr id="8196" name="Прямоугольник 3"/>
          <p:cNvSpPr/>
          <p:nvPr/>
        </p:nvSpPr>
        <p:spPr>
          <a:xfrm>
            <a:off x="323215" y="908368"/>
            <a:ext cx="8578850" cy="5632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ru-RU" altLang="ru-RU" sz="2400" dirty="0">
                <a:solidFill>
                  <a:srgbClr val="00B0F0"/>
                </a:solidFill>
              </a:rPr>
              <a:t>          Хочу, чтобы так                         Есть сейчас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endParaRPr lang="ru-RU" altLang="ru-RU" sz="2400" dirty="0">
              <a:solidFill>
                <a:srgbClr val="00B0F0"/>
              </a:solidFill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endParaRPr lang="ru-RU" altLang="ru-RU" sz="2400" dirty="0">
              <a:solidFill>
                <a:srgbClr val="00B0F0"/>
              </a:solidFill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endParaRPr lang="ru-RU" altLang="ru-RU" sz="2400" dirty="0">
              <a:solidFill>
                <a:srgbClr val="00B0F0"/>
              </a:solidFill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endParaRPr lang="ru-RU" altLang="ru-RU" sz="2400" dirty="0">
              <a:solidFill>
                <a:srgbClr val="00B0F0"/>
              </a:solidFill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endParaRPr lang="ru-RU" altLang="ru-RU" sz="2400" dirty="0">
              <a:solidFill>
                <a:srgbClr val="00B0F0"/>
              </a:solidFill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endParaRPr lang="ru-RU" altLang="ru-RU" sz="2400" dirty="0">
              <a:solidFill>
                <a:srgbClr val="00B0F0"/>
              </a:solidFill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endParaRPr lang="ru-RU" altLang="ru-RU" sz="2400" dirty="0"/>
          </a:p>
          <a:p>
            <a:pPr marL="0" lvl="0" indent="0" eaLnBrk="1" hangingPunct="1">
              <a:spcBef>
                <a:spcPct val="0"/>
              </a:spcBef>
              <a:buNone/>
            </a:pPr>
            <a:endParaRPr lang="ru-RU" altLang="ru-RU" sz="2400" dirty="0"/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ru-RU" altLang="ru-RU" sz="2400" dirty="0">
                <a:solidFill>
                  <a:srgbClr val="FFFF00"/>
                </a:solidFill>
              </a:rPr>
              <a:t>Почему ситуация «есть» не превращается в «сейчас»? Какие препятствия  не позволяют заброшенный пустырь превратить в удобную безопасную игровую площадку? 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ru-RU" altLang="ru-RU" sz="2400" dirty="0">
                <a:solidFill>
                  <a:srgbClr val="FFFF00"/>
                </a:solidFill>
              </a:rPr>
              <a:t>В нашей ли компетенции их решить? 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ru-RU" altLang="ru-RU" sz="2400" dirty="0">
                <a:solidFill>
                  <a:srgbClr val="33CC33"/>
                </a:solidFill>
              </a:rPr>
              <a:t>=&gt; Важно: в проекте нужно браться только за то, на что реально можем повлиять.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>
                <a:solidFill>
                  <a:srgbClr val="FF0000"/>
                </a:solidFill>
              </a:rPr>
              <a:t>Планирование марафона добровольческих дел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>
              <a:solidFill>
                <a:srgbClr val="33CC33"/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33CC33"/>
                </a:solidFill>
              </a:rPr>
              <a:t>Задание для групп:</a:t>
            </a:r>
          </a:p>
          <a:p>
            <a:pPr marL="0" indent="0">
              <a:buNone/>
            </a:pPr>
            <a:endParaRPr lang="ru-RU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FFFF00"/>
                </a:solidFill>
              </a:rPr>
              <a:t>Определите 2-3 проблемы, которые требуют решения на вашей территории и могут быть решены добровольцами.</a:t>
            </a:r>
            <a:endParaRPr lang="ru-RU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605" y="188278"/>
            <a:ext cx="8229600" cy="1143000"/>
          </a:xfrm>
        </p:spPr>
        <p:txBody>
          <a:bodyPr/>
          <a:lstStyle/>
          <a:p>
            <a:r>
              <a:rPr lang="ru-RU" sz="2800" dirty="0">
                <a:solidFill>
                  <a:srgbClr val="FF0000"/>
                </a:solidFill>
              </a:rPr>
              <a:t>Планирование марафона добровольческих дел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rgbClr val="33CC33"/>
                </a:solidFill>
              </a:rPr>
              <a:t>ШАГ 2. </a:t>
            </a:r>
            <a:r>
              <a:rPr lang="ru-RU" dirty="0" smtClean="0">
                <a:solidFill>
                  <a:srgbClr val="FFFF00"/>
                </a:solidFill>
              </a:rPr>
              <a:t>Формулирование цели/задач для каждого действия, акции, мероприятия.</a:t>
            </a:r>
          </a:p>
          <a:p>
            <a:pPr marL="0" indent="0">
              <a:buNone/>
            </a:pPr>
            <a:endParaRPr lang="ru-RU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ru-RU" b="1" u="sng" dirty="0" smtClean="0">
                <a:solidFill>
                  <a:srgbClr val="33CC33"/>
                </a:solidFill>
              </a:rPr>
              <a:t>Цель</a:t>
            </a:r>
            <a:r>
              <a:rPr lang="ru-RU" b="1" dirty="0" smtClean="0">
                <a:solidFill>
                  <a:srgbClr val="33CC33"/>
                </a:solidFill>
              </a:rPr>
              <a:t> – это проблема наоборот.</a:t>
            </a:r>
            <a:r>
              <a:rPr lang="ru-RU" dirty="0" smtClean="0">
                <a:solidFill>
                  <a:srgbClr val="33CC33"/>
                </a:solidFill>
              </a:rPr>
              <a:t> </a:t>
            </a:r>
          </a:p>
          <a:p>
            <a:pPr marL="0" indent="0">
              <a:buNone/>
            </a:pPr>
            <a:endParaRPr lang="ru-RU" dirty="0" smtClean="0">
              <a:solidFill>
                <a:srgbClr val="33CC33"/>
              </a:solidFill>
            </a:endParaRPr>
          </a:p>
          <a:p>
            <a:pPr marL="0" indent="0">
              <a:buNone/>
            </a:pPr>
            <a:r>
              <a:rPr lang="ru-RU" b="1" u="sng" dirty="0" smtClean="0">
                <a:solidFill>
                  <a:srgbClr val="33CC33"/>
                </a:solidFill>
              </a:rPr>
              <a:t>Задача</a:t>
            </a:r>
            <a:r>
              <a:rPr lang="ru-RU" b="1" dirty="0" smtClean="0">
                <a:solidFill>
                  <a:srgbClr val="33CC33"/>
                </a:solidFill>
              </a:rPr>
              <a:t> – это что нужно сделать, чтобы достичь цели и решить проблему.</a:t>
            </a:r>
          </a:p>
          <a:p>
            <a:pPr marL="0" indent="0">
              <a:buNone/>
            </a:pPr>
            <a:endParaRPr lang="ru-RU" b="1" dirty="0" smtClean="0">
              <a:solidFill>
                <a:srgbClr val="33CC33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>
                <a:solidFill>
                  <a:srgbClr val="FF0000"/>
                </a:solidFill>
              </a:rPr>
              <a:t>Планирование марафона добровольческих дел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endParaRPr lang="ru-RU" dirty="0" smtClean="0">
              <a:solidFill>
                <a:srgbClr val="33CC33"/>
              </a:solidFill>
            </a:endParaRPr>
          </a:p>
          <a:p>
            <a:pPr marL="0" lvl="0" indent="0">
              <a:buNone/>
            </a:pPr>
            <a:r>
              <a:rPr lang="ru-RU" dirty="0" smtClean="0">
                <a:solidFill>
                  <a:srgbClr val="33CC33"/>
                </a:solidFill>
              </a:rPr>
              <a:t>Задание </a:t>
            </a:r>
            <a:r>
              <a:rPr lang="ru-RU" dirty="0">
                <a:solidFill>
                  <a:srgbClr val="33CC33"/>
                </a:solidFill>
              </a:rPr>
              <a:t>для групп:</a:t>
            </a:r>
          </a:p>
          <a:p>
            <a:pPr marL="0" indent="0">
              <a:buNone/>
            </a:pPr>
            <a:endParaRPr lang="ru-RU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FFFF00"/>
                </a:solidFill>
              </a:rPr>
              <a:t>Сформулируйте цель и задачи к одной из определённых вами проблем. </a:t>
            </a:r>
            <a:endParaRPr lang="ru-RU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847090"/>
          </a:xfrm>
        </p:spPr>
        <p:txBody>
          <a:bodyPr/>
          <a:lstStyle/>
          <a:p>
            <a:r>
              <a:rPr lang="ru-RU" sz="2800" dirty="0">
                <a:solidFill>
                  <a:srgbClr val="FF0000"/>
                </a:solidFill>
              </a:rPr>
              <a:t>Планирование марафона добровольческих дел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605" y="126873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rgbClr val="33CC33"/>
                </a:solidFill>
              </a:rPr>
              <a:t>ШАГ 3. </a:t>
            </a:r>
            <a:r>
              <a:rPr lang="ru-RU" dirty="0" smtClean="0">
                <a:solidFill>
                  <a:srgbClr val="FFFF00"/>
                </a:solidFill>
              </a:rPr>
              <a:t>Составление плана действий.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Формат плана</a:t>
            </a:r>
          </a:p>
          <a:p>
            <a:pPr marL="0" indent="0">
              <a:buNone/>
            </a:pPr>
            <a:endParaRPr lang="ru-RU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dirty="0">
              <a:solidFill>
                <a:srgbClr val="FF0000"/>
              </a:solidFill>
            </a:endParaRPr>
          </a:p>
        </p:txBody>
      </p:sp>
      <p:graphicFrame>
        <p:nvGraphicFramePr>
          <p:cNvPr id="23555" name="Таблица 23554"/>
          <p:cNvGraphicFramePr/>
          <p:nvPr>
            <p:extLst>
              <p:ext uri="{D42A27DB-BD31-4B8C-83A1-F6EECF244321}">
                <p14:modId xmlns:p14="http://schemas.microsoft.com/office/powerpoint/2010/main" val="3089116643"/>
              </p:ext>
            </p:extLst>
          </p:nvPr>
        </p:nvGraphicFramePr>
        <p:xfrm>
          <a:off x="35560" y="2708593"/>
          <a:ext cx="9036050" cy="4635440"/>
        </p:xfrm>
        <a:graphic>
          <a:graphicData uri="http://schemas.openxmlformats.org/drawingml/2006/table">
            <a:tbl>
              <a:tblPr/>
              <a:tblGrid>
                <a:gridCol w="15668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4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2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85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206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353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064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lang="ru-RU" altLang="ru-RU" sz="2000" b="1" dirty="0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 -тие </a:t>
                      </a:r>
                    </a:p>
                  </a:txBody>
                  <a:tcPr marT="45714" marB="45714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lang="ru-RU" altLang="ru-RU" sz="2000" b="1" dirty="0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</a:t>
                      </a:r>
                    </a:p>
                  </a:txBody>
                  <a:tcPr marT="45714" marB="45714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lang="ru-RU" altLang="ru-RU" sz="2000" b="1" dirty="0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Участники </a:t>
                      </a:r>
                    </a:p>
                  </a:txBody>
                  <a:tcPr marT="45714" marB="45714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l" eaLnBrk="1" hangingPunct="1">
                        <a:buNone/>
                      </a:pPr>
                      <a:r>
                        <a:rPr lang="ru-RU" altLang="ru-RU" sz="2000" b="1" dirty="0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Необходимое время и ресурсы</a:t>
                      </a:r>
                    </a:p>
                  </a:txBody>
                  <a:tcPr marT="45714" marB="45714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lang="ru-RU" altLang="ru-RU" sz="2000" b="1" dirty="0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Ожидаемый результат </a:t>
                      </a:r>
                    </a:p>
                  </a:txBody>
                  <a:tcPr marT="45714" marB="45714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lang="ru-RU" altLang="ru-RU" sz="2000" b="1" dirty="0" smtClean="0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Ответствен-</a:t>
                      </a:r>
                      <a:r>
                        <a:rPr lang="ru-RU" altLang="ru-RU" sz="2000" b="1" dirty="0" err="1" smtClean="0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ный</a:t>
                      </a:r>
                      <a:r>
                        <a:rPr lang="ru-RU" altLang="ru-RU" sz="2000" dirty="0" smtClean="0">
                          <a:solidFill>
                            <a:srgbClr val="92D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altLang="ru-RU" sz="2000" dirty="0">
                        <a:solidFill>
                          <a:srgbClr val="92D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4" marB="45714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752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endParaRPr lang="ru-RU" altLang="ru-RU" sz="2800" dirty="0">
                        <a:solidFill>
                          <a:srgbClr val="0070C0"/>
                        </a:solidFill>
                        <a:latin typeface="Arial" panose="020B0604020202020204" pitchFamily="34" charset="0"/>
                      </a:endParaRPr>
                    </a:p>
                  </a:txBody>
                  <a:tcPr marT="45714" marB="45714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endParaRPr lang="ru-RU" altLang="ru-RU" sz="2800" dirty="0">
                        <a:solidFill>
                          <a:srgbClr val="0070C0"/>
                        </a:solidFill>
                        <a:latin typeface="Arial" panose="020B0604020202020204" pitchFamily="34" charset="0"/>
                      </a:endParaRPr>
                    </a:p>
                  </a:txBody>
                  <a:tcPr marT="45714" marB="45714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endParaRPr lang="ru-RU" altLang="ru-RU" sz="2800" dirty="0">
                        <a:solidFill>
                          <a:srgbClr val="0070C0"/>
                        </a:solidFill>
                        <a:latin typeface="Arial" panose="020B0604020202020204" pitchFamily="34" charset="0"/>
                      </a:endParaRPr>
                    </a:p>
                  </a:txBody>
                  <a:tcPr marT="45714" marB="45714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endParaRPr lang="ru-RU" altLang="ru-RU" sz="2800" dirty="0">
                        <a:solidFill>
                          <a:srgbClr val="0070C0"/>
                        </a:solidFill>
                        <a:latin typeface="Arial" panose="020B0604020202020204" pitchFamily="34" charset="0"/>
                      </a:endParaRPr>
                    </a:p>
                  </a:txBody>
                  <a:tcPr marT="45714" marB="45714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endParaRPr lang="ru-RU" altLang="ru-RU" sz="2800" dirty="0">
                        <a:solidFill>
                          <a:srgbClr val="0070C0"/>
                        </a:solidFill>
                        <a:latin typeface="Arial" panose="020B0604020202020204" pitchFamily="34" charset="0"/>
                      </a:endParaRPr>
                    </a:p>
                  </a:txBody>
                  <a:tcPr marT="45714" marB="45714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endParaRPr lang="ru-RU" altLang="ru-RU" sz="2800" dirty="0">
                        <a:solidFill>
                          <a:srgbClr val="0070C0"/>
                        </a:solidFill>
                        <a:latin typeface="Arial" panose="020B0604020202020204" pitchFamily="34" charset="0"/>
                      </a:endParaRPr>
                    </a:p>
                  </a:txBody>
                  <a:tcPr marT="45714" marB="45714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752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endParaRPr lang="ru-RU" altLang="ru-RU" sz="2800" dirty="0">
                        <a:solidFill>
                          <a:srgbClr val="0070C0"/>
                        </a:solidFill>
                        <a:latin typeface="Arial" panose="020B0604020202020204" pitchFamily="34" charset="0"/>
                      </a:endParaRPr>
                    </a:p>
                  </a:txBody>
                  <a:tcPr marT="45714" marB="45714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endParaRPr lang="ru-RU" altLang="ru-RU" sz="2800" dirty="0">
                        <a:solidFill>
                          <a:srgbClr val="0070C0"/>
                        </a:solidFill>
                        <a:latin typeface="Arial" panose="020B0604020202020204" pitchFamily="34" charset="0"/>
                      </a:endParaRPr>
                    </a:p>
                  </a:txBody>
                  <a:tcPr marT="45714" marB="45714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endParaRPr lang="ru-RU" altLang="ru-RU" sz="2800" dirty="0">
                        <a:solidFill>
                          <a:srgbClr val="0070C0"/>
                        </a:solidFill>
                        <a:latin typeface="Arial" panose="020B0604020202020204" pitchFamily="34" charset="0"/>
                      </a:endParaRPr>
                    </a:p>
                  </a:txBody>
                  <a:tcPr marT="45714" marB="45714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endParaRPr lang="ru-RU" altLang="ru-RU" sz="2800" dirty="0">
                        <a:solidFill>
                          <a:srgbClr val="0070C0"/>
                        </a:solidFill>
                        <a:latin typeface="Arial" panose="020B0604020202020204" pitchFamily="34" charset="0"/>
                      </a:endParaRPr>
                    </a:p>
                  </a:txBody>
                  <a:tcPr marT="45714" marB="45714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endParaRPr lang="ru-RU" altLang="ru-RU" sz="2800" dirty="0">
                        <a:solidFill>
                          <a:srgbClr val="0070C0"/>
                        </a:solidFill>
                        <a:latin typeface="Arial" panose="020B0604020202020204" pitchFamily="34" charset="0"/>
                      </a:endParaRPr>
                    </a:p>
                  </a:txBody>
                  <a:tcPr marT="45714" marB="45714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endParaRPr lang="ru-RU" altLang="ru-RU" sz="2800" dirty="0">
                        <a:solidFill>
                          <a:srgbClr val="0070C0"/>
                        </a:solidFill>
                        <a:latin typeface="Arial" panose="020B0604020202020204" pitchFamily="34" charset="0"/>
                      </a:endParaRPr>
                    </a:p>
                  </a:txBody>
                  <a:tcPr marT="45714" marB="45714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911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endParaRPr lang="ru-RU" altLang="ru-RU" sz="2800" dirty="0">
                        <a:solidFill>
                          <a:srgbClr val="0070C0"/>
                        </a:solidFill>
                        <a:latin typeface="Arial" panose="020B0604020202020204" pitchFamily="34" charset="0"/>
                      </a:endParaRPr>
                    </a:p>
                  </a:txBody>
                  <a:tcPr marT="45714" marB="45714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endParaRPr lang="ru-RU" altLang="ru-RU" sz="2800" dirty="0">
                        <a:solidFill>
                          <a:srgbClr val="0070C0"/>
                        </a:solidFill>
                        <a:latin typeface="Arial" panose="020B0604020202020204" pitchFamily="34" charset="0"/>
                      </a:endParaRPr>
                    </a:p>
                  </a:txBody>
                  <a:tcPr marT="45714" marB="45714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endParaRPr lang="ru-RU" altLang="ru-RU" sz="2800" dirty="0">
                        <a:solidFill>
                          <a:srgbClr val="0070C0"/>
                        </a:solidFill>
                        <a:latin typeface="Arial" panose="020B0604020202020204" pitchFamily="34" charset="0"/>
                      </a:endParaRPr>
                    </a:p>
                  </a:txBody>
                  <a:tcPr marT="45714" marB="45714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endParaRPr lang="ru-RU" altLang="ru-RU" sz="2800" dirty="0">
                        <a:solidFill>
                          <a:srgbClr val="0070C0"/>
                        </a:solidFill>
                        <a:latin typeface="Arial" panose="020B0604020202020204" pitchFamily="34" charset="0"/>
                      </a:endParaRPr>
                    </a:p>
                  </a:txBody>
                  <a:tcPr marT="45714" marB="45714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endParaRPr lang="ru-RU" altLang="ru-RU" sz="2800" dirty="0">
                        <a:solidFill>
                          <a:srgbClr val="0070C0"/>
                        </a:solidFill>
                        <a:latin typeface="Arial" panose="020B0604020202020204" pitchFamily="34" charset="0"/>
                      </a:endParaRPr>
                    </a:p>
                  </a:txBody>
                  <a:tcPr marT="45714" marB="45714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endParaRPr lang="ru-RU" altLang="ru-RU" sz="2800" dirty="0">
                        <a:solidFill>
                          <a:srgbClr val="0070C0"/>
                        </a:solidFill>
                        <a:latin typeface="Arial" panose="020B0604020202020204" pitchFamily="34" charset="0"/>
                      </a:endParaRPr>
                    </a:p>
                  </a:txBody>
                  <a:tcPr marT="45714" marB="45714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752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endParaRPr lang="ru-RU" altLang="ru-RU" sz="2800" dirty="0">
                        <a:solidFill>
                          <a:srgbClr val="0070C0"/>
                        </a:solidFill>
                        <a:latin typeface="Arial" panose="020B0604020202020204" pitchFamily="34" charset="0"/>
                      </a:endParaRPr>
                    </a:p>
                  </a:txBody>
                  <a:tcPr marT="45714" marB="45714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endParaRPr lang="ru-RU" altLang="ru-RU" sz="2800" dirty="0">
                        <a:solidFill>
                          <a:srgbClr val="0070C0"/>
                        </a:solidFill>
                        <a:latin typeface="Arial" panose="020B0604020202020204" pitchFamily="34" charset="0"/>
                      </a:endParaRPr>
                    </a:p>
                  </a:txBody>
                  <a:tcPr marT="45714" marB="45714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endParaRPr lang="ru-RU" altLang="ru-RU" sz="2800" dirty="0">
                        <a:solidFill>
                          <a:srgbClr val="0070C0"/>
                        </a:solidFill>
                        <a:latin typeface="Arial" panose="020B0604020202020204" pitchFamily="34" charset="0"/>
                      </a:endParaRPr>
                    </a:p>
                  </a:txBody>
                  <a:tcPr marT="45714" marB="45714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endParaRPr lang="ru-RU" altLang="ru-RU" sz="2800" dirty="0">
                        <a:solidFill>
                          <a:srgbClr val="0070C0"/>
                        </a:solidFill>
                        <a:latin typeface="Arial" panose="020B0604020202020204" pitchFamily="34" charset="0"/>
                      </a:endParaRPr>
                    </a:p>
                  </a:txBody>
                  <a:tcPr marT="45714" marB="45714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endParaRPr lang="ru-RU" altLang="ru-RU" sz="2800" dirty="0">
                        <a:solidFill>
                          <a:srgbClr val="0070C0"/>
                        </a:solidFill>
                        <a:latin typeface="Arial" panose="020B0604020202020204" pitchFamily="34" charset="0"/>
                      </a:endParaRPr>
                    </a:p>
                  </a:txBody>
                  <a:tcPr marT="45714" marB="45714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endParaRPr lang="ru-RU" altLang="ru-RU" sz="2800" dirty="0">
                        <a:solidFill>
                          <a:srgbClr val="0070C0"/>
                        </a:solidFill>
                        <a:latin typeface="Arial" panose="020B0604020202020204" pitchFamily="34" charset="0"/>
                      </a:endParaRPr>
                    </a:p>
                  </a:txBody>
                  <a:tcPr marT="45714" marB="45714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911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endParaRPr lang="ru-RU" altLang="ru-RU" sz="2800" dirty="0">
                        <a:solidFill>
                          <a:srgbClr val="0070C0"/>
                        </a:solidFill>
                        <a:latin typeface="Arial" panose="020B0604020202020204" pitchFamily="34" charset="0"/>
                      </a:endParaRPr>
                    </a:p>
                  </a:txBody>
                  <a:tcPr marT="45714" marB="45714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endParaRPr lang="ru-RU" altLang="ru-RU" sz="2800" dirty="0">
                        <a:solidFill>
                          <a:srgbClr val="0070C0"/>
                        </a:solidFill>
                        <a:latin typeface="Arial" panose="020B0604020202020204" pitchFamily="34" charset="0"/>
                      </a:endParaRPr>
                    </a:p>
                  </a:txBody>
                  <a:tcPr marT="45714" marB="45714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endParaRPr lang="ru-RU" altLang="ru-RU" sz="2800" dirty="0">
                        <a:solidFill>
                          <a:srgbClr val="0070C0"/>
                        </a:solidFill>
                        <a:latin typeface="Arial" panose="020B0604020202020204" pitchFamily="34" charset="0"/>
                      </a:endParaRPr>
                    </a:p>
                  </a:txBody>
                  <a:tcPr marT="45714" marB="45714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endParaRPr lang="ru-RU" altLang="ru-RU" sz="2800" dirty="0">
                        <a:solidFill>
                          <a:srgbClr val="0070C0"/>
                        </a:solidFill>
                        <a:latin typeface="Arial" panose="020B0604020202020204" pitchFamily="34" charset="0"/>
                      </a:endParaRPr>
                    </a:p>
                  </a:txBody>
                  <a:tcPr marT="45714" marB="45714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endParaRPr lang="ru-RU" altLang="ru-RU" sz="2800" dirty="0">
                        <a:solidFill>
                          <a:srgbClr val="0070C0"/>
                        </a:solidFill>
                        <a:latin typeface="Arial" panose="020B0604020202020204" pitchFamily="34" charset="0"/>
                      </a:endParaRPr>
                    </a:p>
                  </a:txBody>
                  <a:tcPr marT="45714" marB="45714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endParaRPr lang="ru-RU" altLang="ru-RU" sz="2800" dirty="0">
                        <a:solidFill>
                          <a:srgbClr val="0070C0"/>
                        </a:solidFill>
                        <a:latin typeface="Arial" panose="020B0604020202020204" pitchFamily="34" charset="0"/>
                      </a:endParaRPr>
                    </a:p>
                  </a:txBody>
                  <a:tcPr marT="45714" marB="45714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752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endParaRPr lang="ru-RU" altLang="ru-RU" sz="2800" dirty="0">
                        <a:solidFill>
                          <a:srgbClr val="0070C0"/>
                        </a:solidFill>
                        <a:latin typeface="Arial" panose="020B0604020202020204" pitchFamily="34" charset="0"/>
                      </a:endParaRPr>
                    </a:p>
                  </a:txBody>
                  <a:tcPr marT="45714" marB="45714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endParaRPr lang="ru-RU" altLang="ru-RU" sz="2800" dirty="0">
                        <a:solidFill>
                          <a:srgbClr val="0070C0"/>
                        </a:solidFill>
                        <a:latin typeface="Arial" panose="020B0604020202020204" pitchFamily="34" charset="0"/>
                      </a:endParaRPr>
                    </a:p>
                  </a:txBody>
                  <a:tcPr marT="45714" marB="45714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endParaRPr lang="ru-RU" altLang="ru-RU" sz="2800" dirty="0">
                        <a:solidFill>
                          <a:srgbClr val="0070C0"/>
                        </a:solidFill>
                        <a:latin typeface="Arial" panose="020B0604020202020204" pitchFamily="34" charset="0"/>
                      </a:endParaRPr>
                    </a:p>
                  </a:txBody>
                  <a:tcPr marT="45714" marB="45714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endParaRPr lang="ru-RU" altLang="ru-RU" sz="2800" dirty="0">
                        <a:solidFill>
                          <a:srgbClr val="0070C0"/>
                        </a:solidFill>
                        <a:latin typeface="Arial" panose="020B0604020202020204" pitchFamily="34" charset="0"/>
                      </a:endParaRPr>
                    </a:p>
                  </a:txBody>
                  <a:tcPr marT="45714" marB="45714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endParaRPr lang="ru-RU" altLang="ru-RU" sz="2800" dirty="0">
                        <a:solidFill>
                          <a:srgbClr val="0070C0"/>
                        </a:solidFill>
                        <a:latin typeface="Arial" panose="020B0604020202020204" pitchFamily="34" charset="0"/>
                      </a:endParaRPr>
                    </a:p>
                  </a:txBody>
                  <a:tcPr marT="45714" marB="45714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endParaRPr lang="ru-RU" altLang="ru-RU" sz="2800" dirty="0">
                        <a:solidFill>
                          <a:srgbClr val="0070C0"/>
                        </a:solidFill>
                        <a:latin typeface="Arial" panose="020B0604020202020204" pitchFamily="34" charset="0"/>
                      </a:endParaRPr>
                    </a:p>
                  </a:txBody>
                  <a:tcPr marT="45714" marB="45714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752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endParaRPr lang="ru-RU" altLang="ru-RU" sz="2800" dirty="0">
                        <a:solidFill>
                          <a:srgbClr val="0070C0"/>
                        </a:solidFill>
                        <a:latin typeface="Arial" panose="020B0604020202020204" pitchFamily="34" charset="0"/>
                      </a:endParaRPr>
                    </a:p>
                  </a:txBody>
                  <a:tcPr marT="45714" marB="45714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endParaRPr lang="ru-RU" altLang="ru-RU" sz="2800" dirty="0">
                        <a:solidFill>
                          <a:srgbClr val="0070C0"/>
                        </a:solidFill>
                        <a:latin typeface="Arial" panose="020B0604020202020204" pitchFamily="34" charset="0"/>
                      </a:endParaRPr>
                    </a:p>
                  </a:txBody>
                  <a:tcPr marT="45714" marB="45714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endParaRPr lang="ru-RU" altLang="ru-RU" sz="2800" dirty="0">
                        <a:solidFill>
                          <a:srgbClr val="0070C0"/>
                        </a:solidFill>
                        <a:latin typeface="Arial" panose="020B0604020202020204" pitchFamily="34" charset="0"/>
                      </a:endParaRPr>
                    </a:p>
                  </a:txBody>
                  <a:tcPr marT="45714" marB="45714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endParaRPr lang="ru-RU" altLang="ru-RU" sz="2800" dirty="0">
                        <a:solidFill>
                          <a:srgbClr val="0070C0"/>
                        </a:solidFill>
                        <a:latin typeface="Arial" panose="020B0604020202020204" pitchFamily="34" charset="0"/>
                      </a:endParaRPr>
                    </a:p>
                  </a:txBody>
                  <a:tcPr marT="45714" marB="45714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endParaRPr lang="ru-RU" altLang="ru-RU" sz="2800" dirty="0">
                        <a:solidFill>
                          <a:srgbClr val="0070C0"/>
                        </a:solidFill>
                        <a:latin typeface="Arial" panose="020B0604020202020204" pitchFamily="34" charset="0"/>
                      </a:endParaRPr>
                    </a:p>
                  </a:txBody>
                  <a:tcPr marT="45714" marB="45714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endParaRPr lang="ru-RU" altLang="ru-RU" sz="2800" dirty="0">
                        <a:solidFill>
                          <a:srgbClr val="0070C0"/>
                        </a:solidFill>
                        <a:latin typeface="Arial" panose="020B0604020202020204" pitchFamily="34" charset="0"/>
                      </a:endParaRPr>
                    </a:p>
                  </a:txBody>
                  <a:tcPr marT="45714" marB="45714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>
                <a:solidFill>
                  <a:srgbClr val="FF0000"/>
                </a:solidFill>
              </a:rPr>
              <a:t>Планирование марафона добровольческих дел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endParaRPr lang="ru-RU" dirty="0" smtClean="0">
              <a:solidFill>
                <a:srgbClr val="33CC33"/>
              </a:solidFill>
            </a:endParaRPr>
          </a:p>
          <a:p>
            <a:pPr marL="0" lvl="0" indent="0">
              <a:buNone/>
            </a:pPr>
            <a:r>
              <a:rPr lang="ru-RU" dirty="0" smtClean="0">
                <a:solidFill>
                  <a:srgbClr val="33CC33"/>
                </a:solidFill>
              </a:rPr>
              <a:t>Задание </a:t>
            </a:r>
            <a:r>
              <a:rPr lang="ru-RU" dirty="0">
                <a:solidFill>
                  <a:srgbClr val="33CC33"/>
                </a:solidFill>
              </a:rPr>
              <a:t>для групп</a:t>
            </a:r>
            <a:r>
              <a:rPr lang="ru-RU" dirty="0" smtClean="0">
                <a:solidFill>
                  <a:srgbClr val="33CC33"/>
                </a:solidFill>
              </a:rPr>
              <a:t>:</a:t>
            </a:r>
          </a:p>
          <a:p>
            <a:pPr marL="0" lvl="0" indent="0">
              <a:buNone/>
            </a:pPr>
            <a:endParaRPr lang="ru-RU" dirty="0" smtClean="0">
              <a:solidFill>
                <a:srgbClr val="FFFF00"/>
              </a:solidFill>
            </a:endParaRPr>
          </a:p>
          <a:p>
            <a:pPr marL="0" lvl="0" indent="0">
              <a:buNone/>
            </a:pPr>
            <a:r>
              <a:rPr lang="ru-RU" dirty="0" smtClean="0">
                <a:solidFill>
                  <a:srgbClr val="FFFF00"/>
                </a:solidFill>
              </a:rPr>
              <a:t>Составьте план действий в соответствии с задачами и целью, которые вы сформулировали в предыдущем задании.</a:t>
            </a:r>
            <a:endParaRPr lang="ru-RU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Историческая справка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>
              <a:solidFill>
                <a:srgbClr val="FFFF00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57200" y="1376237"/>
          <a:ext cx="8229600" cy="4785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49925"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rgbClr val="33CC33"/>
                          </a:solidFill>
                        </a:rPr>
                        <a:t>Впервые «Весенняя Неделя Добра» начала проводиться с 1992 года добровольцами Москвы как акция помощи нуждающимся людям (Пасхальная Благотворительная Неделя).</a:t>
                      </a:r>
                      <a:endParaRPr lang="ru-RU" sz="2800" dirty="0">
                        <a:solidFill>
                          <a:srgbClr val="33CC33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541966"/>
            <a:ext cx="4344913" cy="3996979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523"/>
            <a:ext cx="8229600" cy="1143000"/>
          </a:xfrm>
        </p:spPr>
        <p:txBody>
          <a:bodyPr/>
          <a:lstStyle/>
          <a:p>
            <a:r>
              <a:rPr lang="ru-RU" sz="2800" dirty="0">
                <a:solidFill>
                  <a:srgbClr val="FF0000"/>
                </a:solidFill>
              </a:rPr>
              <a:t>Планирование марафона добровольческих дел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360" y="1844675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rgbClr val="33CC33"/>
                </a:solidFill>
              </a:rPr>
              <a:t>ШАГ 4.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FFFF00"/>
                </a:solidFill>
              </a:rPr>
              <a:t>Определение ресурсов необходимых для реализации мероприятий.</a:t>
            </a:r>
          </a:p>
          <a:p>
            <a:pPr marL="0" indent="0">
              <a:buNone/>
            </a:pPr>
            <a:endParaRPr lang="ru-RU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ru-RU" sz="3600" dirty="0" smtClean="0">
                <a:solidFill>
                  <a:srgbClr val="33CC33"/>
                </a:solidFill>
              </a:rPr>
              <a:t>Какие ресурсы бывают?</a:t>
            </a:r>
          </a:p>
          <a:p>
            <a:pPr marL="0" indent="0">
              <a:buNone/>
            </a:pPr>
            <a:endParaRPr lang="ru-RU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ru-RU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317"/>
            <a:ext cx="8229600" cy="1143000"/>
          </a:xfrm>
        </p:spPr>
        <p:txBody>
          <a:bodyPr/>
          <a:lstStyle/>
          <a:p>
            <a:r>
              <a:rPr lang="ru-RU" sz="2800" dirty="0">
                <a:solidFill>
                  <a:srgbClr val="FF0000"/>
                </a:solidFill>
              </a:rPr>
              <a:t>Планирование марафона добровольческих дел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rgbClr val="FFFF00"/>
                </a:solidFill>
              </a:rPr>
              <a:t>Ресурсы бывают:</a:t>
            </a:r>
          </a:p>
          <a:p>
            <a:pPr marL="0" indent="0">
              <a:buNone/>
            </a:pPr>
            <a:endParaRPr lang="ru-RU" dirty="0">
              <a:solidFill>
                <a:srgbClr val="FFFF00"/>
              </a:solidFill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683568" y="1268760"/>
          <a:ext cx="7704856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360" y="44133"/>
            <a:ext cx="8229600" cy="1143000"/>
          </a:xfrm>
        </p:spPr>
        <p:txBody>
          <a:bodyPr/>
          <a:lstStyle/>
          <a:p>
            <a:r>
              <a:rPr lang="ru-RU" sz="2800" dirty="0">
                <a:solidFill>
                  <a:srgbClr val="FF0000"/>
                </a:solidFill>
              </a:rPr>
              <a:t>Планирование марафона добровольческих дел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ru-RU" dirty="0">
                <a:solidFill>
                  <a:srgbClr val="33CC33"/>
                </a:solidFill>
              </a:rPr>
              <a:t>Задание для групп:</a:t>
            </a:r>
          </a:p>
          <a:p>
            <a:pPr marL="0" lvl="0" indent="0">
              <a:buNone/>
            </a:pPr>
            <a:endParaRPr lang="ru-RU" dirty="0">
              <a:solidFill>
                <a:srgbClr val="FFFF00"/>
              </a:solidFill>
            </a:endParaRPr>
          </a:p>
          <a:p>
            <a:pPr marL="0" lvl="0" indent="0">
              <a:buNone/>
            </a:pPr>
            <a:r>
              <a:rPr lang="ru-RU" dirty="0" smtClean="0">
                <a:solidFill>
                  <a:srgbClr val="FFFF00"/>
                </a:solidFill>
              </a:rPr>
              <a:t>Составьте список ресурсов, которые вам будут нужны для реализации мероприятий, указанных в ваших планах, и укажите, где/у кого их можно взять.</a:t>
            </a:r>
            <a:endParaRPr lang="ru-RU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605" y="-317"/>
            <a:ext cx="8229600" cy="1143000"/>
          </a:xfrm>
        </p:spPr>
        <p:txBody>
          <a:bodyPr/>
          <a:lstStyle/>
          <a:p>
            <a:r>
              <a:rPr lang="ru-RU" sz="2800" dirty="0">
                <a:solidFill>
                  <a:srgbClr val="FF0000"/>
                </a:solidFill>
              </a:rPr>
              <a:t>Планирование марафона добровольческих дел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rgbClr val="33CC33"/>
                </a:solidFill>
              </a:rPr>
              <a:t>ШАГ 5.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FFFF00"/>
                </a:solidFill>
              </a:rPr>
              <a:t>Оценка результатов.</a:t>
            </a:r>
          </a:p>
          <a:p>
            <a:pPr marL="0" indent="0">
              <a:buNone/>
            </a:pPr>
            <a:endParaRPr lang="ru-RU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ru-RU" u="sng" dirty="0" smtClean="0">
                <a:solidFill>
                  <a:srgbClr val="FFFF00"/>
                </a:solidFill>
              </a:rPr>
              <a:t>Самооценка</a:t>
            </a:r>
            <a:r>
              <a:rPr lang="ru-RU" dirty="0" smtClean="0">
                <a:solidFill>
                  <a:srgbClr val="FFFF00"/>
                </a:solidFill>
              </a:rPr>
              <a:t>: анализ проделанной работы и полученных результатов самой добровольческой группой.</a:t>
            </a:r>
          </a:p>
          <a:p>
            <a:pPr marL="0" indent="0">
              <a:buNone/>
            </a:pPr>
            <a:endParaRPr lang="ru-RU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ru-RU" u="sng" dirty="0" smtClean="0">
                <a:solidFill>
                  <a:srgbClr val="FFFF00"/>
                </a:solidFill>
              </a:rPr>
              <a:t>Оценка представителями целевых групп</a:t>
            </a:r>
            <a:r>
              <a:rPr lang="ru-RU" dirty="0" smtClean="0">
                <a:solidFill>
                  <a:srgbClr val="FFFF00"/>
                </a:solidFill>
              </a:rPr>
              <a:t>, проблему которых вы решали.</a:t>
            </a:r>
          </a:p>
          <a:p>
            <a:pPr marL="0" indent="0">
              <a:buNone/>
            </a:pPr>
            <a:endParaRPr lang="ru-RU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ru-RU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ru-RU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7622"/>
            <a:ext cx="8229600" cy="1143000"/>
          </a:xfrm>
        </p:spPr>
        <p:txBody>
          <a:bodyPr/>
          <a:lstStyle/>
          <a:p>
            <a:r>
              <a:rPr lang="ru-RU" sz="2800" dirty="0">
                <a:solidFill>
                  <a:srgbClr val="FF0000"/>
                </a:solidFill>
              </a:rPr>
              <a:t>Планирование марафона добровольческих дел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endParaRPr lang="ru-RU" dirty="0" smtClean="0">
              <a:solidFill>
                <a:srgbClr val="33CC33"/>
              </a:solidFill>
            </a:endParaRPr>
          </a:p>
          <a:p>
            <a:pPr marL="0" lvl="0" indent="0">
              <a:buNone/>
            </a:pPr>
            <a:r>
              <a:rPr lang="ru-RU" dirty="0" smtClean="0">
                <a:solidFill>
                  <a:srgbClr val="33CC33"/>
                </a:solidFill>
              </a:rPr>
              <a:t>Задание </a:t>
            </a:r>
            <a:r>
              <a:rPr lang="ru-RU" dirty="0">
                <a:solidFill>
                  <a:srgbClr val="33CC33"/>
                </a:solidFill>
              </a:rPr>
              <a:t>для групп:</a:t>
            </a:r>
          </a:p>
          <a:p>
            <a:pPr marL="0" lvl="0" indent="0">
              <a:buNone/>
            </a:pPr>
            <a:endParaRPr lang="ru-RU" dirty="0">
              <a:solidFill>
                <a:srgbClr val="FFFF00"/>
              </a:solidFill>
            </a:endParaRPr>
          </a:p>
          <a:p>
            <a:pPr marL="0" lvl="0" indent="0">
              <a:buNone/>
            </a:pPr>
            <a:r>
              <a:rPr lang="ru-RU" dirty="0" smtClean="0">
                <a:solidFill>
                  <a:srgbClr val="FFFF00"/>
                </a:solidFill>
              </a:rPr>
              <a:t>Составьте список инструментов получения оценки результатов вашей добровольческой деятельности от </a:t>
            </a:r>
            <a:r>
              <a:rPr lang="ru-RU" dirty="0">
                <a:solidFill>
                  <a:srgbClr val="FFFF00"/>
                </a:solidFill>
              </a:rPr>
              <a:t>представителей целевой группы</a:t>
            </a:r>
            <a:r>
              <a:rPr lang="ru-RU" dirty="0" smtClean="0">
                <a:solidFill>
                  <a:srgbClr val="FFFF00"/>
                </a:solidFill>
              </a:rPr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92D050"/>
                </a:solidFill>
              </a:rPr>
              <a:t>Планирование марафона добровольческих дел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sz="5400" b="1" dirty="0" smtClean="0">
                <a:solidFill>
                  <a:srgbClr val="FF0000"/>
                </a:solidFill>
              </a:rPr>
              <a:t>ПРАЗДНУЕМ УСПЕХ!!!</a:t>
            </a:r>
            <a:endParaRPr lang="ru-RU" sz="5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Историческая справка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82541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>
                <a:solidFill>
                  <a:srgbClr val="FFFF00"/>
                </a:solidFill>
              </a:rPr>
              <a:t>Весенняя Неделя Добра, как общероссийская неделя добровольцев, проводится с 1997 г. в третью или </a:t>
            </a:r>
            <a:r>
              <a:rPr lang="ru-RU" sz="2400" dirty="0" smtClean="0">
                <a:solidFill>
                  <a:srgbClr val="FFFF00"/>
                </a:solidFill>
              </a:rPr>
              <a:t>четвёртую </a:t>
            </a:r>
            <a:r>
              <a:rPr lang="ru-RU" sz="2400" dirty="0">
                <a:solidFill>
                  <a:srgbClr val="FFFF00"/>
                </a:solidFill>
              </a:rPr>
              <a:t>неделю апреля для вовлечения больше граждан всех возрастов и особенно </a:t>
            </a:r>
            <a:r>
              <a:rPr lang="ru-RU" sz="2400" dirty="0" smtClean="0">
                <a:solidFill>
                  <a:srgbClr val="FFFF00"/>
                </a:solidFill>
              </a:rPr>
              <a:t>молодёжи </a:t>
            </a:r>
            <a:r>
              <a:rPr lang="ru-RU" sz="2400" dirty="0">
                <a:solidFill>
                  <a:srgbClr val="FFFF00"/>
                </a:solidFill>
              </a:rPr>
              <a:t>в добровольное участие в весенних социальных и </a:t>
            </a:r>
            <a:r>
              <a:rPr lang="ru-RU" sz="2400" dirty="0" smtClean="0">
                <a:solidFill>
                  <a:srgbClr val="FFFF00"/>
                </a:solidFill>
              </a:rPr>
              <a:t>экологических действиях</a:t>
            </a:r>
            <a:r>
              <a:rPr lang="ru-RU" dirty="0" smtClean="0">
                <a:solidFill>
                  <a:srgbClr val="FFFF00"/>
                </a:solidFill>
              </a:rPr>
              <a:t>. 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197" y="4041505"/>
            <a:ext cx="1872208" cy="26489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57" y="4062906"/>
            <a:ext cx="1938317" cy="27414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619" y="4066135"/>
            <a:ext cx="2052520" cy="267058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445624" cy="1656184"/>
          </a:xfrm>
        </p:spPr>
        <p:txBody>
          <a:bodyPr/>
          <a:lstStyle/>
          <a:p>
            <a:r>
              <a:rPr lang="ru-RU" altLang="en-US" sz="3600" dirty="0">
                <a:solidFill>
                  <a:srgbClr val="FF0000"/>
                </a:solidFill>
              </a:rPr>
              <a:t>Цели общероссийских добровольческих действий: </a:t>
            </a:r>
            <a:br>
              <a:rPr lang="ru-RU" altLang="en-US" sz="3600" dirty="0">
                <a:solidFill>
                  <a:srgbClr val="FF0000"/>
                </a:solidFill>
              </a:rPr>
            </a:br>
            <a:endParaRPr lang="ru-RU" altLang="en-US" sz="3600" dirty="0">
              <a:solidFill>
                <a:srgbClr val="33CC33"/>
              </a:solidFill>
            </a:endParaRP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323528" y="1412776"/>
            <a:ext cx="8640960" cy="5616624"/>
          </a:xfrm>
        </p:spPr>
        <p:txBody>
          <a:bodyPr/>
          <a:lstStyle/>
          <a:p>
            <a:r>
              <a:rPr lang="ru-RU" altLang="en-US" sz="2700" dirty="0" smtClean="0">
                <a:solidFill>
                  <a:srgbClr val="FFFF00"/>
                </a:solidFill>
              </a:rPr>
              <a:t>Совместное решение </a:t>
            </a:r>
            <a:r>
              <a:rPr lang="ru-RU" altLang="en-US" sz="2700" dirty="0">
                <a:solidFill>
                  <a:srgbClr val="FFFF00"/>
                </a:solidFill>
              </a:rPr>
              <a:t>социально значимых задач во имя блага и процветания </a:t>
            </a:r>
            <a:r>
              <a:rPr lang="ru-RU" altLang="en-US" sz="2700" dirty="0" smtClean="0">
                <a:solidFill>
                  <a:srgbClr val="FFFF00"/>
                </a:solidFill>
              </a:rPr>
              <a:t>России;</a:t>
            </a:r>
          </a:p>
          <a:p>
            <a:r>
              <a:rPr lang="ru-RU" altLang="en-US" sz="2700" dirty="0" smtClean="0">
                <a:solidFill>
                  <a:srgbClr val="FFFF00"/>
                </a:solidFill>
              </a:rPr>
              <a:t>Продвижение </a:t>
            </a:r>
            <a:r>
              <a:rPr lang="ru-RU" altLang="en-US" sz="2700" dirty="0">
                <a:solidFill>
                  <a:srgbClr val="FFFF00"/>
                </a:solidFill>
              </a:rPr>
              <a:t>идеи добровольчества как важного ресурса для решения социальных проблем местного сообщества и повышение гражданской активности населения</a:t>
            </a:r>
            <a:r>
              <a:rPr lang="ru-RU" altLang="en-US" sz="2700" dirty="0" smtClean="0">
                <a:solidFill>
                  <a:srgbClr val="FFFF00"/>
                </a:solidFill>
              </a:rPr>
              <a:t>;</a:t>
            </a:r>
            <a:endParaRPr lang="ru-RU" altLang="en-US" sz="2700" dirty="0">
              <a:solidFill>
                <a:srgbClr val="FFFF00"/>
              </a:solidFill>
            </a:endParaRPr>
          </a:p>
          <a:p>
            <a:r>
              <a:rPr lang="ru-RU" altLang="en-US" sz="2700" dirty="0" smtClean="0">
                <a:solidFill>
                  <a:srgbClr val="FFFF00"/>
                </a:solidFill>
              </a:rPr>
              <a:t>Популяризация </a:t>
            </a:r>
            <a:r>
              <a:rPr lang="ru-RU" altLang="en-US" sz="2700" dirty="0">
                <a:solidFill>
                  <a:srgbClr val="FFFF00"/>
                </a:solidFill>
              </a:rPr>
              <a:t>идей, ценностей и практики добровольчества</a:t>
            </a:r>
            <a:r>
              <a:rPr lang="ru-RU" altLang="en-US" sz="2700" dirty="0" smtClean="0">
                <a:solidFill>
                  <a:srgbClr val="FFFF00"/>
                </a:solidFill>
              </a:rPr>
              <a:t>;</a:t>
            </a:r>
            <a:endParaRPr lang="ru-RU" altLang="en-US" sz="2700" dirty="0">
              <a:solidFill>
                <a:srgbClr val="FFFF00"/>
              </a:solidFill>
            </a:endParaRPr>
          </a:p>
          <a:p>
            <a:r>
              <a:rPr lang="ru-RU" altLang="en-US" sz="2700" dirty="0" smtClean="0">
                <a:solidFill>
                  <a:srgbClr val="FFFF00"/>
                </a:solidFill>
              </a:rPr>
              <a:t>Укрепление </a:t>
            </a:r>
            <a:r>
              <a:rPr lang="ru-RU" altLang="en-US" sz="2700" dirty="0">
                <a:solidFill>
                  <a:srgbClr val="FFFF00"/>
                </a:solidFill>
              </a:rPr>
              <a:t>сотрудничества между институтами гражданского общества и органами государственной власти в совместном решении социальных проблем.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Общероссийская </a:t>
            </a:r>
            <a:r>
              <a:rPr lang="ru-RU" dirty="0" smtClean="0">
                <a:solidFill>
                  <a:srgbClr val="FF0000"/>
                </a:solidFill>
              </a:rPr>
              <a:t>программа добровольческих </a:t>
            </a:r>
            <a:r>
              <a:rPr lang="ru-RU" dirty="0">
                <a:solidFill>
                  <a:srgbClr val="FF0000"/>
                </a:solidFill>
              </a:rPr>
              <a:t>действий 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rgbClr val="33CC33"/>
                </a:solidFill>
              </a:rPr>
              <a:t>формируется </a:t>
            </a:r>
            <a:r>
              <a:rPr lang="ru-RU" dirty="0">
                <a:solidFill>
                  <a:srgbClr val="33CC33"/>
                </a:solidFill>
              </a:rPr>
              <a:t>на основе планируемых региональных, локальных мероприятий, конкретное содержание которых определяется на местах с </a:t>
            </a:r>
            <a:r>
              <a:rPr lang="ru-RU" dirty="0" smtClean="0">
                <a:solidFill>
                  <a:srgbClr val="33CC33"/>
                </a:solidFill>
              </a:rPr>
              <a:t>учётом </a:t>
            </a:r>
            <a:r>
              <a:rPr lang="ru-RU" dirty="0">
                <a:solidFill>
                  <a:srgbClr val="33CC33"/>
                </a:solidFill>
              </a:rPr>
              <a:t>нужд и потребностей каждого региона, </a:t>
            </a:r>
            <a:r>
              <a:rPr lang="ru-RU" u="sng" dirty="0">
                <a:solidFill>
                  <a:srgbClr val="33CC33"/>
                </a:solidFill>
              </a:rPr>
              <a:t>каждого территориального сообщества</a:t>
            </a:r>
            <a:r>
              <a:rPr lang="ru-RU" dirty="0">
                <a:solidFill>
                  <a:srgbClr val="33CC33"/>
                </a:solidFill>
              </a:rPr>
              <a:t> или организации.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Результатом проведения </a:t>
            </a:r>
            <a:r>
              <a:rPr lang="ru-RU" dirty="0" smtClean="0">
                <a:solidFill>
                  <a:srgbClr val="FF0000"/>
                </a:solidFill>
              </a:rPr>
              <a:t>добровольческих действий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sz="3600" dirty="0" smtClean="0">
                <a:solidFill>
                  <a:srgbClr val="FFFF00"/>
                </a:solidFill>
              </a:rPr>
              <a:t>является всё </a:t>
            </a:r>
            <a:r>
              <a:rPr lang="ru-RU" sz="3600" dirty="0">
                <a:solidFill>
                  <a:srgbClr val="FFFF00"/>
                </a:solidFill>
              </a:rPr>
              <a:t>множество общественно полезных мероприятий и проектов, осуществленных на добровольной основе гражданами и организациями в дни проведения </a:t>
            </a:r>
            <a:r>
              <a:rPr lang="ru-RU" sz="3600" dirty="0" smtClean="0">
                <a:solidFill>
                  <a:srgbClr val="FFFF00"/>
                </a:solidFill>
              </a:rPr>
              <a:t>акций.</a:t>
            </a:r>
            <a:endParaRPr lang="ru-RU" sz="3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53" y="3193643"/>
            <a:ext cx="2613579" cy="34847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0"/>
          <a:stretch>
            <a:fillRect/>
          </a:stretch>
        </p:blipFill>
        <p:spPr>
          <a:xfrm>
            <a:off x="5841621" y="3573016"/>
            <a:ext cx="3122867" cy="31133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t="5136" r="5215"/>
          <a:stretch>
            <a:fillRect/>
          </a:stretch>
        </p:blipFill>
        <p:spPr>
          <a:xfrm>
            <a:off x="2188712" y="3725550"/>
            <a:ext cx="3741293" cy="280831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r="11990"/>
          <a:stretch>
            <a:fillRect/>
          </a:stretch>
        </p:blipFill>
        <p:spPr>
          <a:xfrm>
            <a:off x="5529888" y="99729"/>
            <a:ext cx="3446458" cy="2938833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3" y="241554"/>
            <a:ext cx="3059729" cy="2878058"/>
          </a:xfr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83011" y="1490616"/>
            <a:ext cx="3014189" cy="200613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lstStyle/>
          <a:p>
            <a:pPr eaLnBrk="1" hangingPunct="1"/>
            <a:r>
              <a:rPr lang="ru-RU" altLang="ru-RU" sz="3200" b="1" dirty="0">
                <a:solidFill>
                  <a:srgbClr val="FFFF00"/>
                </a:solidFill>
              </a:rPr>
              <a:t>С чего всё начиналось </a:t>
            </a:r>
            <a:br>
              <a:rPr lang="ru-RU" altLang="ru-RU" sz="3200" b="1" dirty="0">
                <a:solidFill>
                  <a:srgbClr val="FFFF00"/>
                </a:solidFill>
              </a:rPr>
            </a:br>
            <a:r>
              <a:rPr lang="ru-RU" altLang="ru-RU" sz="3200" b="1" dirty="0">
                <a:solidFill>
                  <a:srgbClr val="FFFF00"/>
                </a:solidFill>
              </a:rPr>
              <a:t>в Алтайском крае…</a:t>
            </a:r>
          </a:p>
        </p:txBody>
      </p:sp>
      <p:pic>
        <p:nvPicPr>
          <p:cNvPr id="5123" name="Picture 4" descr="акция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95288" y="1628775"/>
            <a:ext cx="4773612" cy="4752975"/>
          </a:xfrm>
        </p:spPr>
      </p:pic>
      <p:pic>
        <p:nvPicPr>
          <p:cNvPr id="512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525" y="3141663"/>
            <a:ext cx="2859088" cy="32988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641</Words>
  <Application>Microsoft Office PowerPoint</Application>
  <PresentationFormat>Экран (4:3)</PresentationFormat>
  <Paragraphs>122</Paragraphs>
  <Slides>35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9" baseType="lpstr">
      <vt:lpstr>Arial</vt:lpstr>
      <vt:lpstr>Calibri</vt:lpstr>
      <vt:lpstr>Times New Roman</vt:lpstr>
      <vt:lpstr>Оформление по умолчанию</vt:lpstr>
      <vt:lpstr>Презентация PowerPoint</vt:lpstr>
      <vt:lpstr> Всероссийская добровольческая акция </vt:lpstr>
      <vt:lpstr>Историческая справка</vt:lpstr>
      <vt:lpstr>Историческая справка</vt:lpstr>
      <vt:lpstr>Цели общероссийских добровольческих действий:  </vt:lpstr>
      <vt:lpstr>Общероссийская программа добровольческих действий  </vt:lpstr>
      <vt:lpstr>Результатом проведения добровольческих действий </vt:lpstr>
      <vt:lpstr>Презентация PowerPoint</vt:lpstr>
      <vt:lpstr>С чего всё начиналось  в Алтайском крае…</vt:lpstr>
      <vt:lpstr>Презентация PowerPoint</vt:lpstr>
      <vt:lpstr>Презентация PowerPoint</vt:lpstr>
      <vt:lpstr>Проведение субботников </vt:lpstr>
      <vt:lpstr>Благотворительные акции по сбору и передаче вещей  </vt:lpstr>
      <vt:lpstr>Мытьё и уборка памятников и мемориалов </vt:lpstr>
      <vt:lpstr>Адресная помощь пожилым  и одиноким людям </vt:lpstr>
      <vt:lpstr>Оказание бесплатных услуг населению </vt:lpstr>
      <vt:lpstr>Сдача донорской крови  </vt:lpstr>
      <vt:lpstr>Презентация PowerPoint</vt:lpstr>
      <vt:lpstr> Общероссийская добровольческая акция </vt:lpstr>
      <vt:lpstr>Планирование марафона добровольческих дел</vt:lpstr>
      <vt:lpstr>Презентация PowerPoint</vt:lpstr>
      <vt:lpstr>Планирование марафона добровольческих дел</vt:lpstr>
      <vt:lpstr>Главные вопросы    </vt:lpstr>
      <vt:lpstr>Понятие социальной проблемы</vt:lpstr>
      <vt:lpstr>Планирование марафона добровольческих дел</vt:lpstr>
      <vt:lpstr>Планирование марафона добровольческих дел</vt:lpstr>
      <vt:lpstr>Планирование марафона добровольческих дел</vt:lpstr>
      <vt:lpstr>Планирование марафона добровольческих дел</vt:lpstr>
      <vt:lpstr>Планирование марафона добровольческих дел</vt:lpstr>
      <vt:lpstr>Планирование марафона добровольческих дел</vt:lpstr>
      <vt:lpstr>Планирование марафона добровольческих дел</vt:lpstr>
      <vt:lpstr>Планирование марафона добровольческих дел</vt:lpstr>
      <vt:lpstr>Планирование марафона добровольческих дел</vt:lpstr>
      <vt:lpstr>Планирование марафона добровольческих дел</vt:lpstr>
      <vt:lpstr>Планирование марафона добровольческих дел</vt:lpstr>
    </vt:vector>
  </TitlesOfParts>
  <Company>Организация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Customer</dc:creator>
  <cp:lastModifiedBy>User</cp:lastModifiedBy>
  <cp:revision>109</cp:revision>
  <dcterms:created xsi:type="dcterms:W3CDTF">2008-12-29T05:57:00Z</dcterms:created>
  <dcterms:modified xsi:type="dcterms:W3CDTF">2025-04-07T15:23:32Z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430BEBF87B774B1F9C07776BEDF3052C_13</vt:lpwstr>
  </property>
  <property fmtid="{D5CDD505-2E9C-101B-9397-08002B2CF9AE}" pid="3" name="KSOProductBuildVer">
    <vt:lpwstr>1049-12.2.0.20782</vt:lpwstr>
  </property>
</Properties>
</file>